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4"/>
  </p:notesMasterIdLst>
  <p:sldIdLst>
    <p:sldId id="256" r:id="rId5"/>
    <p:sldId id="260" r:id="rId6"/>
    <p:sldId id="269" r:id="rId7"/>
    <p:sldId id="275" r:id="rId8"/>
    <p:sldId id="271" r:id="rId9"/>
    <p:sldId id="272" r:id="rId10"/>
    <p:sldId id="276" r:id="rId11"/>
    <p:sldId id="273" r:id="rId12"/>
    <p:sldId id="267" r:id="rId13"/>
  </p:sldIdLst>
  <p:sldSz cx="12192000" cy="6858000"/>
  <p:notesSz cx="6797675" cy="9926638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orbel"/>
        <a:ea typeface="Corbel"/>
        <a:cs typeface="Corbel"/>
        <a:sym typeface="Corbel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orbel"/>
        <a:ea typeface="Corbel"/>
        <a:cs typeface="Corbel"/>
        <a:sym typeface="Corbel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orbel"/>
        <a:ea typeface="Corbel"/>
        <a:cs typeface="Corbel"/>
        <a:sym typeface="Corbel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orbel"/>
        <a:ea typeface="Corbel"/>
        <a:cs typeface="Corbel"/>
        <a:sym typeface="Corbel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orbel"/>
        <a:ea typeface="Corbel"/>
        <a:cs typeface="Corbel"/>
        <a:sym typeface="Corbel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orbel"/>
        <a:ea typeface="Corbel"/>
        <a:cs typeface="Corbel"/>
        <a:sym typeface="Corbel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orbel"/>
        <a:ea typeface="Corbel"/>
        <a:cs typeface="Corbel"/>
        <a:sym typeface="Corbel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orbel"/>
        <a:ea typeface="Corbel"/>
        <a:cs typeface="Corbel"/>
        <a:sym typeface="Corbel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orbel"/>
        <a:ea typeface="Corbel"/>
        <a:cs typeface="Corbel"/>
        <a:sym typeface="Corbe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9F46"/>
    <a:srgbClr val="D3953B"/>
    <a:srgbClr val="1E3C69"/>
    <a:srgbClr val="19446F"/>
    <a:srgbClr val="0090D2"/>
    <a:srgbClr val="9AC6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7393AE-EB62-4930-BE2A-8C99C15D9DC6}" v="2" dt="2025-05-21T12:05:48.286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orbel"/>
          <a:ea typeface="Corbel"/>
          <a:cs typeface="Corbe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Corbel"/>
          <a:ea typeface="Corbel"/>
          <a:cs typeface="Corbe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orbel"/>
          <a:ea typeface="Corbel"/>
          <a:cs typeface="Corbe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orbel"/>
          <a:ea typeface="Corbel"/>
          <a:cs typeface="Corbe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orbel"/>
          <a:ea typeface="Corbel"/>
          <a:cs typeface="Corbe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orbel"/>
          <a:ea typeface="Corbel"/>
          <a:cs typeface="Corbe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orbel"/>
          <a:ea typeface="Corbel"/>
          <a:cs typeface="Corbe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orbel"/>
          <a:ea typeface="Corbel"/>
          <a:cs typeface="Corbe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orbel"/>
          <a:ea typeface="Corbel"/>
          <a:cs typeface="Corbe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orbel"/>
          <a:ea typeface="Corbel"/>
          <a:cs typeface="Corbe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orbel"/>
          <a:ea typeface="Corbel"/>
          <a:cs typeface="Corbe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orbel"/>
          <a:ea typeface="Corbel"/>
          <a:cs typeface="Corbe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orbel"/>
          <a:ea typeface="Corbel"/>
          <a:cs typeface="Corbe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orbel"/>
          <a:ea typeface="Corbel"/>
          <a:cs typeface="Corbe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orbel"/>
          <a:ea typeface="Corbel"/>
          <a:cs typeface="Corbe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orbel"/>
          <a:ea typeface="Corbel"/>
          <a:cs typeface="Corbe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orbel"/>
          <a:ea typeface="Corbel"/>
          <a:cs typeface="Corbe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orbel"/>
          <a:ea typeface="Corbel"/>
          <a:cs typeface="Corbe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orbel"/>
          <a:ea typeface="Corbel"/>
          <a:cs typeface="Corbe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orbel"/>
          <a:ea typeface="Corbel"/>
          <a:cs typeface="Corbe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orbel"/>
          <a:ea typeface="Corbel"/>
          <a:cs typeface="Corbe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orbel"/>
          <a:ea typeface="Corbel"/>
          <a:cs typeface="Corbe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orbel"/>
          <a:ea typeface="Corbel"/>
          <a:cs typeface="Corbe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orbel"/>
          <a:ea typeface="Corbel"/>
          <a:cs typeface="Corbe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6680" autoAdjust="0"/>
  </p:normalViewPr>
  <p:slideViewPr>
    <p:cSldViewPr snapToGrid="0">
      <p:cViewPr varScale="1">
        <p:scale>
          <a:sx n="29" d="100"/>
          <a:sy n="29" d="100"/>
        </p:scale>
        <p:origin x="17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C97B88-A51A-4BE4-9DC0-82435D8AA648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D4E2847-94DD-4F00-9EE2-8E415B035093}">
      <dgm:prSet/>
      <dgm:spPr/>
      <dgm:t>
        <a:bodyPr/>
        <a:lstStyle/>
        <a:p>
          <a:r>
            <a:rPr lang="en-GB"/>
            <a:t>From Care Point</a:t>
          </a:r>
          <a:endParaRPr lang="en-US"/>
        </a:p>
      </dgm:t>
    </dgm:pt>
    <dgm:pt modelId="{5ED075FE-4E30-4F35-9BEF-262085072E9A}" type="parTrans" cxnId="{5B497F90-0C03-4981-841D-93B945D9BC5A}">
      <dgm:prSet/>
      <dgm:spPr/>
      <dgm:t>
        <a:bodyPr/>
        <a:lstStyle/>
        <a:p>
          <a:endParaRPr lang="en-US"/>
        </a:p>
      </dgm:t>
    </dgm:pt>
    <dgm:pt modelId="{793FA0E0-5FE2-483F-9FCA-DEBD3025B552}" type="sibTrans" cxnId="{5B497F90-0C03-4981-841D-93B945D9BC5A}">
      <dgm:prSet/>
      <dgm:spPr/>
      <dgm:t>
        <a:bodyPr/>
        <a:lstStyle/>
        <a:p>
          <a:endParaRPr lang="en-US"/>
        </a:p>
      </dgm:t>
    </dgm:pt>
    <dgm:pt modelId="{3FD556B8-1F11-4339-BC10-838C537F21F0}">
      <dgm:prSet/>
      <dgm:spPr/>
      <dgm:t>
        <a:bodyPr/>
        <a:lstStyle/>
        <a:p>
          <a:r>
            <a:rPr lang="en-GB" dirty="0"/>
            <a:t>From Adult Social Care</a:t>
          </a:r>
          <a:endParaRPr lang="en-US" dirty="0"/>
        </a:p>
      </dgm:t>
    </dgm:pt>
    <dgm:pt modelId="{4C2DD430-4EFD-4045-B92D-C1F81DE66EC4}" type="parTrans" cxnId="{A5DE7A98-2E4C-45B5-9B8D-9D0058EE5EEE}">
      <dgm:prSet/>
      <dgm:spPr/>
      <dgm:t>
        <a:bodyPr/>
        <a:lstStyle/>
        <a:p>
          <a:endParaRPr lang="en-US"/>
        </a:p>
      </dgm:t>
    </dgm:pt>
    <dgm:pt modelId="{5939DB58-8721-44CC-9DDC-CAC44FBACE98}" type="sibTrans" cxnId="{A5DE7A98-2E4C-45B5-9B8D-9D0058EE5EEE}">
      <dgm:prSet/>
      <dgm:spPr/>
      <dgm:t>
        <a:bodyPr/>
        <a:lstStyle/>
        <a:p>
          <a:endParaRPr lang="en-US"/>
        </a:p>
      </dgm:t>
    </dgm:pt>
    <dgm:pt modelId="{EDB964EA-1819-4390-B178-416654607422}">
      <dgm:prSet/>
      <dgm:spPr/>
      <dgm:t>
        <a:bodyPr/>
        <a:lstStyle/>
        <a:p>
          <a:r>
            <a:rPr lang="en-GB" dirty="0"/>
            <a:t>Self-referral</a:t>
          </a:r>
          <a:endParaRPr lang="en-US" dirty="0"/>
        </a:p>
      </dgm:t>
    </dgm:pt>
    <dgm:pt modelId="{AEAC3766-AAD4-416D-A0C4-E3B7F74CEF1D}" type="parTrans" cxnId="{D67663D8-1B76-4C78-B9F9-EC2C296CE347}">
      <dgm:prSet/>
      <dgm:spPr/>
      <dgm:t>
        <a:bodyPr/>
        <a:lstStyle/>
        <a:p>
          <a:endParaRPr lang="en-US"/>
        </a:p>
      </dgm:t>
    </dgm:pt>
    <dgm:pt modelId="{0B09299C-1E9C-4210-9142-8619CF01DEE5}" type="sibTrans" cxnId="{D67663D8-1B76-4C78-B9F9-EC2C296CE347}">
      <dgm:prSet/>
      <dgm:spPr/>
      <dgm:t>
        <a:bodyPr/>
        <a:lstStyle/>
        <a:p>
          <a:endParaRPr lang="en-US"/>
        </a:p>
      </dgm:t>
    </dgm:pt>
    <dgm:pt modelId="{C2771BEB-C175-4FA5-876F-AD98B42E9EBE}">
      <dgm:prSet/>
      <dgm:spPr/>
      <dgm:t>
        <a:bodyPr/>
        <a:lstStyle/>
        <a:p>
          <a:r>
            <a:rPr lang="en-GB"/>
            <a:t>Other professionals</a:t>
          </a:r>
          <a:endParaRPr lang="en-US"/>
        </a:p>
      </dgm:t>
    </dgm:pt>
    <dgm:pt modelId="{AD655C0F-666F-44FD-9BD5-4C1B4C738E39}" type="parTrans" cxnId="{65062414-9A68-4253-8D9F-B081F6968E2F}">
      <dgm:prSet/>
      <dgm:spPr/>
      <dgm:t>
        <a:bodyPr/>
        <a:lstStyle/>
        <a:p>
          <a:endParaRPr lang="en-US"/>
        </a:p>
      </dgm:t>
    </dgm:pt>
    <dgm:pt modelId="{ABC78B8E-7911-48F1-8E1C-97434A7BDBC9}" type="sibTrans" cxnId="{65062414-9A68-4253-8D9F-B081F6968E2F}">
      <dgm:prSet/>
      <dgm:spPr/>
      <dgm:t>
        <a:bodyPr/>
        <a:lstStyle/>
        <a:p>
          <a:endParaRPr lang="en-US"/>
        </a:p>
      </dgm:t>
    </dgm:pt>
    <dgm:pt modelId="{A00F5F29-BCF8-4F1E-ABE0-F6E6C695FAFE}" type="pres">
      <dgm:prSet presAssocID="{DDC97B88-A51A-4BE4-9DC0-82435D8AA648}" presName="linear" presStyleCnt="0">
        <dgm:presLayoutVars>
          <dgm:animLvl val="lvl"/>
          <dgm:resizeHandles val="exact"/>
        </dgm:presLayoutVars>
      </dgm:prSet>
      <dgm:spPr/>
    </dgm:pt>
    <dgm:pt modelId="{347E1FC5-887B-486D-835A-D520B78967D1}" type="pres">
      <dgm:prSet presAssocID="{ED4E2847-94DD-4F00-9EE2-8E415B035093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3B7C741F-711A-454E-BF9D-0BBC0A34A7D5}" type="pres">
      <dgm:prSet presAssocID="{793FA0E0-5FE2-483F-9FCA-DEBD3025B552}" presName="spacer" presStyleCnt="0"/>
      <dgm:spPr/>
    </dgm:pt>
    <dgm:pt modelId="{89DD0BDB-41BC-4361-AD45-0D3B235E03D5}" type="pres">
      <dgm:prSet presAssocID="{3FD556B8-1F11-4339-BC10-838C537F21F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12ED4954-8166-4C82-816F-E03E295BA555}" type="pres">
      <dgm:prSet presAssocID="{5939DB58-8721-44CC-9DDC-CAC44FBACE98}" presName="spacer" presStyleCnt="0"/>
      <dgm:spPr/>
    </dgm:pt>
    <dgm:pt modelId="{7DE926A7-2458-47E6-BFAB-2403A52A0956}" type="pres">
      <dgm:prSet presAssocID="{EDB964EA-1819-4390-B178-41665460742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A0C4FD39-D6E5-486B-9DB2-1D6DF565D4B3}" type="pres">
      <dgm:prSet presAssocID="{0B09299C-1E9C-4210-9142-8619CF01DEE5}" presName="spacer" presStyleCnt="0"/>
      <dgm:spPr/>
    </dgm:pt>
    <dgm:pt modelId="{148CD1E3-BCFE-4BA3-A7F1-764C4AE4B119}" type="pres">
      <dgm:prSet presAssocID="{C2771BEB-C175-4FA5-876F-AD98B42E9EBE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9158DC0D-515D-4E52-9F68-799A5EA8852D}" type="presOf" srcId="{C2771BEB-C175-4FA5-876F-AD98B42E9EBE}" destId="{148CD1E3-BCFE-4BA3-A7F1-764C4AE4B119}" srcOrd="0" destOrd="0" presId="urn:microsoft.com/office/officeart/2005/8/layout/vList2"/>
    <dgm:cxn modelId="{106BEC0F-BB49-4057-BB8F-E8DD4284C43D}" type="presOf" srcId="{EDB964EA-1819-4390-B178-416654607422}" destId="{7DE926A7-2458-47E6-BFAB-2403A52A0956}" srcOrd="0" destOrd="0" presId="urn:microsoft.com/office/officeart/2005/8/layout/vList2"/>
    <dgm:cxn modelId="{65062414-9A68-4253-8D9F-B081F6968E2F}" srcId="{DDC97B88-A51A-4BE4-9DC0-82435D8AA648}" destId="{C2771BEB-C175-4FA5-876F-AD98B42E9EBE}" srcOrd="3" destOrd="0" parTransId="{AD655C0F-666F-44FD-9BD5-4C1B4C738E39}" sibTransId="{ABC78B8E-7911-48F1-8E1C-97434A7BDBC9}"/>
    <dgm:cxn modelId="{53965550-F518-4835-A900-9BE245A81F30}" type="presOf" srcId="{ED4E2847-94DD-4F00-9EE2-8E415B035093}" destId="{347E1FC5-887B-486D-835A-D520B78967D1}" srcOrd="0" destOrd="0" presId="urn:microsoft.com/office/officeart/2005/8/layout/vList2"/>
    <dgm:cxn modelId="{5B497F90-0C03-4981-841D-93B945D9BC5A}" srcId="{DDC97B88-A51A-4BE4-9DC0-82435D8AA648}" destId="{ED4E2847-94DD-4F00-9EE2-8E415B035093}" srcOrd="0" destOrd="0" parTransId="{5ED075FE-4E30-4F35-9BEF-262085072E9A}" sibTransId="{793FA0E0-5FE2-483F-9FCA-DEBD3025B552}"/>
    <dgm:cxn modelId="{A5DE7A98-2E4C-45B5-9B8D-9D0058EE5EEE}" srcId="{DDC97B88-A51A-4BE4-9DC0-82435D8AA648}" destId="{3FD556B8-1F11-4339-BC10-838C537F21F0}" srcOrd="1" destOrd="0" parTransId="{4C2DD430-4EFD-4045-B92D-C1F81DE66EC4}" sibTransId="{5939DB58-8721-44CC-9DDC-CAC44FBACE98}"/>
    <dgm:cxn modelId="{5CF454C4-14E4-45E5-B76C-1DFB17664F9D}" type="presOf" srcId="{3FD556B8-1F11-4339-BC10-838C537F21F0}" destId="{89DD0BDB-41BC-4361-AD45-0D3B235E03D5}" srcOrd="0" destOrd="0" presId="urn:microsoft.com/office/officeart/2005/8/layout/vList2"/>
    <dgm:cxn modelId="{D67663D8-1B76-4C78-B9F9-EC2C296CE347}" srcId="{DDC97B88-A51A-4BE4-9DC0-82435D8AA648}" destId="{EDB964EA-1819-4390-B178-416654607422}" srcOrd="2" destOrd="0" parTransId="{AEAC3766-AAD4-416D-A0C4-E3B7F74CEF1D}" sibTransId="{0B09299C-1E9C-4210-9142-8619CF01DEE5}"/>
    <dgm:cxn modelId="{B87683EB-6351-4274-ADC3-8E5E80B0BEB2}" type="presOf" srcId="{DDC97B88-A51A-4BE4-9DC0-82435D8AA648}" destId="{A00F5F29-BCF8-4F1E-ABE0-F6E6C695FAFE}" srcOrd="0" destOrd="0" presId="urn:microsoft.com/office/officeart/2005/8/layout/vList2"/>
    <dgm:cxn modelId="{59FCBB15-5EA7-4DF9-A3FC-839ACAA78ACC}" type="presParOf" srcId="{A00F5F29-BCF8-4F1E-ABE0-F6E6C695FAFE}" destId="{347E1FC5-887B-486D-835A-D520B78967D1}" srcOrd="0" destOrd="0" presId="urn:microsoft.com/office/officeart/2005/8/layout/vList2"/>
    <dgm:cxn modelId="{7E8DEFB2-791C-44E4-9EE7-F48B1FDA1727}" type="presParOf" srcId="{A00F5F29-BCF8-4F1E-ABE0-F6E6C695FAFE}" destId="{3B7C741F-711A-454E-BF9D-0BBC0A34A7D5}" srcOrd="1" destOrd="0" presId="urn:microsoft.com/office/officeart/2005/8/layout/vList2"/>
    <dgm:cxn modelId="{59371381-F7DA-4840-9A76-3D7BA1B6EDB4}" type="presParOf" srcId="{A00F5F29-BCF8-4F1E-ABE0-F6E6C695FAFE}" destId="{89DD0BDB-41BC-4361-AD45-0D3B235E03D5}" srcOrd="2" destOrd="0" presId="urn:microsoft.com/office/officeart/2005/8/layout/vList2"/>
    <dgm:cxn modelId="{D814B8CC-5985-473C-90A7-564186ADE58A}" type="presParOf" srcId="{A00F5F29-BCF8-4F1E-ABE0-F6E6C695FAFE}" destId="{12ED4954-8166-4C82-816F-E03E295BA555}" srcOrd="3" destOrd="0" presId="urn:microsoft.com/office/officeart/2005/8/layout/vList2"/>
    <dgm:cxn modelId="{89A06AA0-F16A-4173-8C9E-62DB6856E8EE}" type="presParOf" srcId="{A00F5F29-BCF8-4F1E-ABE0-F6E6C695FAFE}" destId="{7DE926A7-2458-47E6-BFAB-2403A52A0956}" srcOrd="4" destOrd="0" presId="urn:microsoft.com/office/officeart/2005/8/layout/vList2"/>
    <dgm:cxn modelId="{502227C3-C818-4145-B442-8A4B45C9A734}" type="presParOf" srcId="{A00F5F29-BCF8-4F1E-ABE0-F6E6C695FAFE}" destId="{A0C4FD39-D6E5-486B-9DB2-1D6DF565D4B3}" srcOrd="5" destOrd="0" presId="urn:microsoft.com/office/officeart/2005/8/layout/vList2"/>
    <dgm:cxn modelId="{7B7A69F9-8CC2-408F-B4F8-0747877867CF}" type="presParOf" srcId="{A00F5F29-BCF8-4F1E-ABE0-F6E6C695FAFE}" destId="{148CD1E3-BCFE-4BA3-A7F1-764C4AE4B11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A297D52-2EC1-4EE4-A537-A02D9BC4879E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FC7AF1E-9B2F-48F0-AFB7-F65EB42524E5}">
      <dgm:prSet/>
      <dgm:spPr/>
      <dgm:t>
        <a:bodyPr/>
        <a:lstStyle/>
        <a:p>
          <a:r>
            <a:rPr lang="en-GB" dirty="0"/>
            <a:t>Prevention Assessment Team 0330 222 4222</a:t>
          </a:r>
          <a:endParaRPr lang="en-US" dirty="0"/>
        </a:p>
      </dgm:t>
    </dgm:pt>
    <dgm:pt modelId="{237CC475-95E4-44FF-AB3D-6BE5C5050704}" type="parTrans" cxnId="{96AD287D-AEB7-4E0C-A3A5-DF9A70BEB0EF}">
      <dgm:prSet/>
      <dgm:spPr/>
      <dgm:t>
        <a:bodyPr/>
        <a:lstStyle/>
        <a:p>
          <a:endParaRPr lang="en-US"/>
        </a:p>
      </dgm:t>
    </dgm:pt>
    <dgm:pt modelId="{92300C80-AA84-4EF4-9A09-13424991E685}" type="sibTrans" cxnId="{96AD287D-AEB7-4E0C-A3A5-DF9A70BEB0EF}">
      <dgm:prSet/>
      <dgm:spPr/>
      <dgm:t>
        <a:bodyPr/>
        <a:lstStyle/>
        <a:p>
          <a:endParaRPr lang="en-US"/>
        </a:p>
      </dgm:t>
    </dgm:pt>
    <dgm:pt modelId="{205897A8-7F93-4231-BB20-32CE8EC43E51}">
      <dgm:prSet/>
      <dgm:spPr/>
      <dgm:t>
        <a:bodyPr/>
        <a:lstStyle/>
        <a:p>
          <a:r>
            <a:rPr lang="en-GB" dirty="0"/>
            <a:t>prevention@westsussex.gov.uk</a:t>
          </a:r>
          <a:endParaRPr lang="en-US" dirty="0"/>
        </a:p>
      </dgm:t>
    </dgm:pt>
    <dgm:pt modelId="{221D956F-D593-4B05-AEF3-853F97433361}" type="parTrans" cxnId="{0F52C34D-DAD5-4258-A2E3-DD4A0EDF7D9B}">
      <dgm:prSet/>
      <dgm:spPr/>
      <dgm:t>
        <a:bodyPr/>
        <a:lstStyle/>
        <a:p>
          <a:endParaRPr lang="en-US"/>
        </a:p>
      </dgm:t>
    </dgm:pt>
    <dgm:pt modelId="{5BE8E35F-0012-4CAF-BFC5-F72E4EA9CE47}" type="sibTrans" cxnId="{0F52C34D-DAD5-4258-A2E3-DD4A0EDF7D9B}">
      <dgm:prSet/>
      <dgm:spPr/>
      <dgm:t>
        <a:bodyPr/>
        <a:lstStyle/>
        <a:p>
          <a:endParaRPr lang="en-US"/>
        </a:p>
      </dgm:t>
    </dgm:pt>
    <dgm:pt modelId="{C4045AB9-CDF6-445A-A6F2-F23EEC2408A4}" type="pres">
      <dgm:prSet presAssocID="{CA297D52-2EC1-4EE4-A537-A02D9BC4879E}" presName="linear" presStyleCnt="0">
        <dgm:presLayoutVars>
          <dgm:animLvl val="lvl"/>
          <dgm:resizeHandles val="exact"/>
        </dgm:presLayoutVars>
      </dgm:prSet>
      <dgm:spPr/>
    </dgm:pt>
    <dgm:pt modelId="{2DED34FF-E284-4785-9D01-7DE4A36F4C42}" type="pres">
      <dgm:prSet presAssocID="{BFC7AF1E-9B2F-48F0-AFB7-F65EB42524E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E9BF18F-CAD1-470F-90C7-3FDE48A1B26D}" type="pres">
      <dgm:prSet presAssocID="{92300C80-AA84-4EF4-9A09-13424991E685}" presName="spacer" presStyleCnt="0"/>
      <dgm:spPr/>
    </dgm:pt>
    <dgm:pt modelId="{4E657634-E389-448C-81EB-2A07219E49E4}" type="pres">
      <dgm:prSet presAssocID="{205897A8-7F93-4231-BB20-32CE8EC43E51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0F52C34D-DAD5-4258-A2E3-DD4A0EDF7D9B}" srcId="{CA297D52-2EC1-4EE4-A537-A02D9BC4879E}" destId="{205897A8-7F93-4231-BB20-32CE8EC43E51}" srcOrd="1" destOrd="0" parTransId="{221D956F-D593-4B05-AEF3-853F97433361}" sibTransId="{5BE8E35F-0012-4CAF-BFC5-F72E4EA9CE47}"/>
    <dgm:cxn modelId="{96AD287D-AEB7-4E0C-A3A5-DF9A70BEB0EF}" srcId="{CA297D52-2EC1-4EE4-A537-A02D9BC4879E}" destId="{BFC7AF1E-9B2F-48F0-AFB7-F65EB42524E5}" srcOrd="0" destOrd="0" parTransId="{237CC475-95E4-44FF-AB3D-6BE5C5050704}" sibTransId="{92300C80-AA84-4EF4-9A09-13424991E685}"/>
    <dgm:cxn modelId="{7C0A4F92-71CB-4CE2-B373-AE85B1FF4BDF}" type="presOf" srcId="{205897A8-7F93-4231-BB20-32CE8EC43E51}" destId="{4E657634-E389-448C-81EB-2A07219E49E4}" srcOrd="0" destOrd="0" presId="urn:microsoft.com/office/officeart/2005/8/layout/vList2"/>
    <dgm:cxn modelId="{B3546695-BCE5-49DD-8335-16EB5D47E68B}" type="presOf" srcId="{BFC7AF1E-9B2F-48F0-AFB7-F65EB42524E5}" destId="{2DED34FF-E284-4785-9D01-7DE4A36F4C42}" srcOrd="0" destOrd="0" presId="urn:microsoft.com/office/officeart/2005/8/layout/vList2"/>
    <dgm:cxn modelId="{2626C0A3-4087-4CB7-B513-669D69D0CD5E}" type="presOf" srcId="{CA297D52-2EC1-4EE4-A537-A02D9BC4879E}" destId="{C4045AB9-CDF6-445A-A6F2-F23EEC2408A4}" srcOrd="0" destOrd="0" presId="urn:microsoft.com/office/officeart/2005/8/layout/vList2"/>
    <dgm:cxn modelId="{E204F44F-259A-455C-8102-45D6497571CF}" type="presParOf" srcId="{C4045AB9-CDF6-445A-A6F2-F23EEC2408A4}" destId="{2DED34FF-E284-4785-9D01-7DE4A36F4C42}" srcOrd="0" destOrd="0" presId="urn:microsoft.com/office/officeart/2005/8/layout/vList2"/>
    <dgm:cxn modelId="{88ACBB18-5147-4C91-8881-07CEAD9585EC}" type="presParOf" srcId="{C4045AB9-CDF6-445A-A6F2-F23EEC2408A4}" destId="{5E9BF18F-CAD1-470F-90C7-3FDE48A1B26D}" srcOrd="1" destOrd="0" presId="urn:microsoft.com/office/officeart/2005/8/layout/vList2"/>
    <dgm:cxn modelId="{9D38DDFA-273D-4B27-A369-4CF0F41C5227}" type="presParOf" srcId="{C4045AB9-CDF6-445A-A6F2-F23EEC2408A4}" destId="{4E657634-E389-448C-81EB-2A07219E49E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7E1FC5-887B-486D-835A-D520B78967D1}">
      <dsp:nvSpPr>
        <dsp:cNvPr id="0" name=""/>
        <dsp:cNvSpPr/>
      </dsp:nvSpPr>
      <dsp:spPr>
        <a:xfrm>
          <a:off x="0" y="2849"/>
          <a:ext cx="11637913" cy="98279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200" kern="1200"/>
            <a:t>From Care Point</a:t>
          </a:r>
          <a:endParaRPr lang="en-US" sz="4200" kern="1200"/>
        </a:p>
      </dsp:txBody>
      <dsp:txXfrm>
        <a:off x="47976" y="50825"/>
        <a:ext cx="11541961" cy="886847"/>
      </dsp:txXfrm>
    </dsp:sp>
    <dsp:sp modelId="{89DD0BDB-41BC-4361-AD45-0D3B235E03D5}">
      <dsp:nvSpPr>
        <dsp:cNvPr id="0" name=""/>
        <dsp:cNvSpPr/>
      </dsp:nvSpPr>
      <dsp:spPr>
        <a:xfrm>
          <a:off x="0" y="1106609"/>
          <a:ext cx="11637913" cy="982799"/>
        </a:xfrm>
        <a:prstGeom prst="round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200" kern="1200" dirty="0"/>
            <a:t>From Adult Social Care</a:t>
          </a:r>
          <a:endParaRPr lang="en-US" sz="4200" kern="1200" dirty="0"/>
        </a:p>
      </dsp:txBody>
      <dsp:txXfrm>
        <a:off x="47976" y="1154585"/>
        <a:ext cx="11541961" cy="886847"/>
      </dsp:txXfrm>
    </dsp:sp>
    <dsp:sp modelId="{7DE926A7-2458-47E6-BFAB-2403A52A0956}">
      <dsp:nvSpPr>
        <dsp:cNvPr id="0" name=""/>
        <dsp:cNvSpPr/>
      </dsp:nvSpPr>
      <dsp:spPr>
        <a:xfrm>
          <a:off x="0" y="2210369"/>
          <a:ext cx="11637913" cy="982799"/>
        </a:xfrm>
        <a:prstGeom prst="round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200" kern="1200" dirty="0"/>
            <a:t>Self-referral</a:t>
          </a:r>
          <a:endParaRPr lang="en-US" sz="4200" kern="1200" dirty="0"/>
        </a:p>
      </dsp:txBody>
      <dsp:txXfrm>
        <a:off x="47976" y="2258345"/>
        <a:ext cx="11541961" cy="886847"/>
      </dsp:txXfrm>
    </dsp:sp>
    <dsp:sp modelId="{148CD1E3-BCFE-4BA3-A7F1-764C4AE4B119}">
      <dsp:nvSpPr>
        <dsp:cNvPr id="0" name=""/>
        <dsp:cNvSpPr/>
      </dsp:nvSpPr>
      <dsp:spPr>
        <a:xfrm>
          <a:off x="0" y="3314129"/>
          <a:ext cx="11637913" cy="982799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200" kern="1200"/>
            <a:t>Other professionals</a:t>
          </a:r>
          <a:endParaRPr lang="en-US" sz="4200" kern="1200"/>
        </a:p>
      </dsp:txBody>
      <dsp:txXfrm>
        <a:off x="47976" y="3362105"/>
        <a:ext cx="11541961" cy="8868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ED34FF-E284-4785-9D01-7DE4A36F4C42}">
      <dsp:nvSpPr>
        <dsp:cNvPr id="0" name=""/>
        <dsp:cNvSpPr/>
      </dsp:nvSpPr>
      <dsp:spPr>
        <a:xfrm>
          <a:off x="0" y="77078"/>
          <a:ext cx="9046028" cy="181467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700" kern="1200" dirty="0"/>
            <a:t>Prevention Assessment Team 0330 222 4222</a:t>
          </a:r>
          <a:endParaRPr lang="en-US" sz="4700" kern="1200" dirty="0"/>
        </a:p>
      </dsp:txBody>
      <dsp:txXfrm>
        <a:off x="88585" y="165663"/>
        <a:ext cx="8868858" cy="1637500"/>
      </dsp:txXfrm>
    </dsp:sp>
    <dsp:sp modelId="{4E657634-E389-448C-81EB-2A07219E49E4}">
      <dsp:nvSpPr>
        <dsp:cNvPr id="0" name=""/>
        <dsp:cNvSpPr/>
      </dsp:nvSpPr>
      <dsp:spPr>
        <a:xfrm>
          <a:off x="0" y="2027109"/>
          <a:ext cx="9046028" cy="181467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700" kern="1200" dirty="0"/>
            <a:t>prevention@westsussex.gov.uk</a:t>
          </a:r>
          <a:endParaRPr lang="en-US" sz="4700" kern="1200" dirty="0"/>
        </a:p>
      </dsp:txBody>
      <dsp:txXfrm>
        <a:off x="88585" y="2115694"/>
        <a:ext cx="8868858" cy="1637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xfrm>
            <a:off x="906357" y="4715153"/>
            <a:ext cx="4984962" cy="44669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Calibri"/>
      </a:defRPr>
    </a:lvl1pPr>
    <a:lvl2pPr indent="228600" defTabSz="457200" latinLnBrk="0">
      <a:defRPr sz="1200">
        <a:latin typeface="+mj-lt"/>
        <a:ea typeface="+mj-ea"/>
        <a:cs typeface="+mj-cs"/>
        <a:sym typeface="Calibri"/>
      </a:defRPr>
    </a:lvl2pPr>
    <a:lvl3pPr indent="457200" defTabSz="457200" latinLnBrk="0">
      <a:defRPr sz="1200">
        <a:latin typeface="+mj-lt"/>
        <a:ea typeface="+mj-ea"/>
        <a:cs typeface="+mj-cs"/>
        <a:sym typeface="Calibri"/>
      </a:defRPr>
    </a:lvl3pPr>
    <a:lvl4pPr indent="685800" defTabSz="457200" latinLnBrk="0">
      <a:defRPr sz="1200">
        <a:latin typeface="+mj-lt"/>
        <a:ea typeface="+mj-ea"/>
        <a:cs typeface="+mj-cs"/>
        <a:sym typeface="Calibri"/>
      </a:defRPr>
    </a:lvl4pPr>
    <a:lvl5pPr indent="914400" defTabSz="457200" latinLnBrk="0">
      <a:defRPr sz="1200">
        <a:latin typeface="+mj-lt"/>
        <a:ea typeface="+mj-ea"/>
        <a:cs typeface="+mj-cs"/>
        <a:sym typeface="Calibri"/>
      </a:defRPr>
    </a:lvl5pPr>
    <a:lvl6pPr indent="1143000" defTabSz="457200" latinLnBrk="0">
      <a:defRPr sz="1200">
        <a:latin typeface="+mj-lt"/>
        <a:ea typeface="+mj-ea"/>
        <a:cs typeface="+mj-cs"/>
        <a:sym typeface="Calibri"/>
      </a:defRPr>
    </a:lvl6pPr>
    <a:lvl7pPr indent="1371600" defTabSz="457200" latinLnBrk="0">
      <a:defRPr sz="1200">
        <a:latin typeface="+mj-lt"/>
        <a:ea typeface="+mj-ea"/>
        <a:cs typeface="+mj-cs"/>
        <a:sym typeface="Calibri"/>
      </a:defRPr>
    </a:lvl7pPr>
    <a:lvl8pPr indent="1600200" defTabSz="457200" latinLnBrk="0">
      <a:defRPr sz="1200">
        <a:latin typeface="+mj-lt"/>
        <a:ea typeface="+mj-ea"/>
        <a:cs typeface="+mj-cs"/>
        <a:sym typeface="Calibri"/>
      </a:defRPr>
    </a:lvl8pPr>
    <a:lvl9pPr indent="1828800" defTabSz="4572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4695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What is important to them – what has worked well, what has changed.</a:t>
            </a:r>
          </a:p>
          <a:p>
            <a:r>
              <a:rPr lang="en-GB" dirty="0"/>
              <a:t>We refer people to the services they need with us staying with them through the process – avoiding unnecessary handoffs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4171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12088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Care Point – if </a:t>
            </a:r>
            <a:r>
              <a:rPr lang="en-GB" dirty="0" err="1"/>
              <a:t>someones</a:t>
            </a:r>
            <a:r>
              <a:rPr lang="en-GB" dirty="0"/>
              <a:t> needs can be met via information, advice, signposting and referral</a:t>
            </a:r>
          </a:p>
          <a:p>
            <a:r>
              <a:rPr lang="en-GB" dirty="0"/>
              <a:t>Adult Social Care – needs have been assessed as being able to be met via info etc</a:t>
            </a:r>
          </a:p>
          <a:p>
            <a:r>
              <a:rPr lang="en-GB" dirty="0"/>
              <a:t>Self referral – promotions, talks etc – not so many given COVID restrictions</a:t>
            </a:r>
          </a:p>
          <a:p>
            <a:r>
              <a:rPr lang="en-GB" dirty="0"/>
              <a:t>Other professionals – Fire Service for hoarding clutter.  Health colleagues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19348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4818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Text"/>
          <p:cNvSpPr txBox="1">
            <a:spLocks noGrp="1"/>
          </p:cNvSpPr>
          <p:nvPr>
            <p:ph type="title"/>
          </p:nvPr>
        </p:nvSpPr>
        <p:spPr>
          <a:xfrm>
            <a:off x="298832" y="2130425"/>
            <a:ext cx="11588108" cy="147002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298833" y="3886200"/>
            <a:ext cx="11588107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itle Text"/>
          <p:cNvSpPr txBox="1">
            <a:spLocks noGrp="1"/>
          </p:cNvSpPr>
          <p:nvPr>
            <p:ph type="title"/>
          </p:nvPr>
        </p:nvSpPr>
        <p:spPr>
          <a:xfrm>
            <a:off x="273930" y="217888"/>
            <a:ext cx="11637913" cy="1083212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4" name="Body Level One…"/>
          <p:cNvSpPr txBox="1">
            <a:spLocks noGrp="1"/>
          </p:cNvSpPr>
          <p:nvPr>
            <p:ph type="body" idx="1"/>
          </p:nvPr>
        </p:nvSpPr>
        <p:spPr>
          <a:xfrm>
            <a:off x="273930" y="1369578"/>
            <a:ext cx="11637913" cy="4330942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itle Text"/>
          <p:cNvSpPr txBox="1">
            <a:spLocks noGrp="1"/>
          </p:cNvSpPr>
          <p:nvPr>
            <p:ph type="title"/>
          </p:nvPr>
        </p:nvSpPr>
        <p:spPr>
          <a:xfrm>
            <a:off x="8839200" y="274639"/>
            <a:ext cx="2743200" cy="5425884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3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274639"/>
            <a:ext cx="8026400" cy="5425882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273930" y="217888"/>
            <a:ext cx="11637913" cy="108321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E3C69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idx="1"/>
          </p:nvPr>
        </p:nvSpPr>
        <p:spPr>
          <a:xfrm>
            <a:off x="273930" y="1369578"/>
            <a:ext cx="11637913" cy="4330942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340338" y="4251266"/>
            <a:ext cx="11521701" cy="1362076"/>
          </a:xfrm>
          <a:prstGeom prst="rect">
            <a:avLst/>
          </a:prstGeom>
        </p:spPr>
        <p:txBody>
          <a:bodyPr anchor="t"/>
          <a:lstStyle>
            <a:lvl1pPr algn="l">
              <a:defRPr cap="all"/>
            </a:lvl1pPr>
          </a:lstStyle>
          <a:p>
            <a:r>
              <a:t>Title Text</a:t>
            </a:r>
          </a:p>
        </p:txBody>
      </p:sp>
      <p:sp>
        <p:nvSpPr>
          <p:cNvPr id="3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340338" y="2751079"/>
            <a:ext cx="115217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273930" y="217888"/>
            <a:ext cx="11637913" cy="1083212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273930" y="1600200"/>
            <a:ext cx="5720471" cy="4100321"/>
          </a:xfrm>
          <a:prstGeom prst="rect">
            <a:avLst/>
          </a:prstGeom>
        </p:spPr>
        <p:txBody>
          <a:bodyPr/>
          <a:lstStyle>
            <a:lvl1pPr>
              <a:spcBef>
                <a:spcPts val="500"/>
              </a:spcBef>
              <a:defRPr sz="2400"/>
            </a:lvl1pPr>
            <a:lvl2pPr marL="800100" indent="-342900">
              <a:spcBef>
                <a:spcPts val="500"/>
              </a:spcBef>
              <a:defRPr sz="2400"/>
            </a:lvl2pPr>
            <a:lvl3pPr marL="1219200" indent="-304800">
              <a:spcBef>
                <a:spcPts val="500"/>
              </a:spcBef>
              <a:defRPr sz="2400"/>
            </a:lvl3pPr>
            <a:lvl4pPr marL="1714500" indent="-342900">
              <a:spcBef>
                <a:spcPts val="500"/>
              </a:spcBef>
              <a:defRPr sz="2400"/>
            </a:lvl4pPr>
            <a:lvl5pPr marL="2171700" indent="-342900">
              <a:spcBef>
                <a:spcPts val="500"/>
              </a:spcBef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xfrm>
            <a:off x="273930" y="217888"/>
            <a:ext cx="11637913" cy="1083212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73930" y="1535112"/>
            <a:ext cx="57225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93366" y="1535112"/>
            <a:ext cx="5718477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/>
            </a:pPr>
            <a:endParaRPr/>
          </a:p>
        </p:txBody>
      </p:sp>
      <p:sp>
        <p:nvSpPr>
          <p:cNvPr id="5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itle Text"/>
          <p:cNvSpPr txBox="1">
            <a:spLocks noGrp="1"/>
          </p:cNvSpPr>
          <p:nvPr>
            <p:ph type="title"/>
          </p:nvPr>
        </p:nvSpPr>
        <p:spPr>
          <a:xfrm>
            <a:off x="273930" y="217888"/>
            <a:ext cx="11637913" cy="1083212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Title Text"/>
          <p:cNvSpPr txBox="1">
            <a:spLocks noGrp="1"/>
          </p:cNvSpPr>
          <p:nvPr>
            <p:ph type="title"/>
          </p:nvPr>
        </p:nvSpPr>
        <p:spPr>
          <a:xfrm>
            <a:off x="290534" y="224114"/>
            <a:ext cx="4330151" cy="1210988"/>
          </a:xfrm>
          <a:prstGeom prst="rect">
            <a:avLst/>
          </a:prstGeom>
        </p:spPr>
        <p:txBody>
          <a:bodyPr anchor="b"/>
          <a:lstStyle>
            <a:lvl1pPr algn="l">
              <a:defRPr sz="2000"/>
            </a:lvl1pPr>
          </a:lstStyle>
          <a:p>
            <a:r>
              <a:t>Title Text</a:t>
            </a:r>
          </a:p>
        </p:txBody>
      </p:sp>
      <p:sp>
        <p:nvSpPr>
          <p:cNvPr id="74" name="Body Level One…"/>
          <p:cNvSpPr txBox="1">
            <a:spLocks noGrp="1"/>
          </p:cNvSpPr>
          <p:nvPr>
            <p:ph type="body" idx="1"/>
          </p:nvPr>
        </p:nvSpPr>
        <p:spPr>
          <a:xfrm>
            <a:off x="4766733" y="224112"/>
            <a:ext cx="7161712" cy="5472083"/>
          </a:xfrm>
          <a:prstGeom prst="rect">
            <a:avLst/>
          </a:prstGeom>
        </p:spPr>
        <p:txBody>
          <a:bodyPr/>
          <a:lstStyle>
            <a:lvl1pPr>
              <a:spcBef>
                <a:spcPts val="700"/>
              </a:spcBef>
              <a:defRPr sz="3200"/>
            </a:lvl1pPr>
            <a:lvl2pPr marL="783771" indent="-326571">
              <a:spcBef>
                <a:spcPts val="700"/>
              </a:spcBef>
              <a:defRPr sz="3200"/>
            </a:lvl2pPr>
            <a:lvl3pPr marL="1219200" indent="-304800">
              <a:spcBef>
                <a:spcPts val="700"/>
              </a:spcBef>
              <a:defRPr sz="3200"/>
            </a:lvl3pPr>
            <a:lvl4pPr marL="1737360" indent="-365760">
              <a:spcBef>
                <a:spcPts val="700"/>
              </a:spcBef>
              <a:defRPr sz="3200"/>
            </a:lvl4pPr>
            <a:lvl5pPr marL="2194560" indent="-365760">
              <a:spcBef>
                <a:spcPts val="700"/>
              </a:spcBef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" name="Text Placeholder 3"/>
          <p:cNvSpPr>
            <a:spLocks noGrp="1"/>
          </p:cNvSpPr>
          <p:nvPr>
            <p:ph type="body" sz="half" idx="13"/>
          </p:nvPr>
        </p:nvSpPr>
        <p:spPr>
          <a:xfrm>
            <a:off x="290534" y="1435100"/>
            <a:ext cx="4330151" cy="4261096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itle Text"/>
          <p:cNvSpPr txBox="1">
            <a:spLocks noGrp="1"/>
          </p:cNvSpPr>
          <p:nvPr>
            <p:ph type="title"/>
          </p:nvPr>
        </p:nvSpPr>
        <p:spPr>
          <a:xfrm>
            <a:off x="2389716" y="4467418"/>
            <a:ext cx="7315201" cy="566738"/>
          </a:xfrm>
          <a:prstGeom prst="rect">
            <a:avLst/>
          </a:prstGeom>
        </p:spPr>
        <p:txBody>
          <a:bodyPr anchor="b"/>
          <a:lstStyle>
            <a:lvl1pPr algn="l">
              <a:defRPr sz="2000"/>
            </a:lvl1pPr>
          </a:lstStyle>
          <a:p>
            <a:r>
              <a:t>Title Text</a:t>
            </a:r>
          </a:p>
        </p:txBody>
      </p:sp>
      <p:sp>
        <p:nvSpPr>
          <p:cNvPr id="84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2389716" y="279593"/>
            <a:ext cx="7315201" cy="411480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5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389716" y="5129688"/>
            <a:ext cx="7315201" cy="57083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91007B2-3F38-486D-BF4C-78C628EA7F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" y="0"/>
            <a:ext cx="12190095" cy="6858000"/>
          </a:xfrm>
          <a:prstGeom prst="rect">
            <a:avLst/>
          </a:prstGeom>
        </p:spPr>
      </p:pic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609600" y="92074"/>
            <a:ext cx="109728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4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782411" y="5681068"/>
            <a:ext cx="256541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262626"/>
          </a:solidFill>
          <a:uFillTx/>
          <a:latin typeface="Corbel"/>
          <a:ea typeface="Corbel"/>
          <a:cs typeface="Corbel"/>
          <a:sym typeface="Corbel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262626"/>
          </a:solidFill>
          <a:uFillTx/>
          <a:latin typeface="Corbel"/>
          <a:ea typeface="Corbel"/>
          <a:cs typeface="Corbel"/>
          <a:sym typeface="Corbel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262626"/>
          </a:solidFill>
          <a:uFillTx/>
          <a:latin typeface="Corbel"/>
          <a:ea typeface="Corbel"/>
          <a:cs typeface="Corbel"/>
          <a:sym typeface="Corbel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262626"/>
          </a:solidFill>
          <a:uFillTx/>
          <a:latin typeface="Corbel"/>
          <a:ea typeface="Corbel"/>
          <a:cs typeface="Corbel"/>
          <a:sym typeface="Corbel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262626"/>
          </a:solidFill>
          <a:uFillTx/>
          <a:latin typeface="Corbel"/>
          <a:ea typeface="Corbel"/>
          <a:cs typeface="Corbel"/>
          <a:sym typeface="Corbel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262626"/>
          </a:solidFill>
          <a:uFillTx/>
          <a:latin typeface="Corbel"/>
          <a:ea typeface="Corbel"/>
          <a:cs typeface="Corbel"/>
          <a:sym typeface="Corbel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262626"/>
          </a:solidFill>
          <a:uFillTx/>
          <a:latin typeface="Corbel"/>
          <a:ea typeface="Corbel"/>
          <a:cs typeface="Corbel"/>
          <a:sym typeface="Corbel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262626"/>
          </a:solidFill>
          <a:uFillTx/>
          <a:latin typeface="Corbel"/>
          <a:ea typeface="Corbel"/>
          <a:cs typeface="Corbel"/>
          <a:sym typeface="Corbel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262626"/>
          </a:solidFill>
          <a:uFillTx/>
          <a:latin typeface="Corbel"/>
          <a:ea typeface="Corbel"/>
          <a:cs typeface="Corbel"/>
          <a:sym typeface="Corbel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595959"/>
          </a:solidFill>
          <a:uFillTx/>
          <a:latin typeface="Corbel"/>
          <a:ea typeface="Corbel"/>
          <a:cs typeface="Corbel"/>
          <a:sym typeface="Corbel"/>
        </a:defRPr>
      </a:lvl1pPr>
      <a:lvl2pPr marL="790575" marR="0" indent="-333375" algn="l" defTabSz="4572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–"/>
        <a:tabLst/>
        <a:defRPr sz="2800" b="0" i="0" u="none" strike="noStrike" cap="none" spc="0" baseline="0">
          <a:ln>
            <a:noFill/>
          </a:ln>
          <a:solidFill>
            <a:srgbClr val="595959"/>
          </a:solidFill>
          <a:uFillTx/>
          <a:latin typeface="Corbel"/>
          <a:ea typeface="Corbel"/>
          <a:cs typeface="Corbel"/>
          <a:sym typeface="Corbel"/>
        </a:defRPr>
      </a:lvl2pPr>
      <a:lvl3pPr marL="1234439" marR="0" indent="-320039" algn="l" defTabSz="4572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595959"/>
          </a:solidFill>
          <a:uFillTx/>
          <a:latin typeface="Corbel"/>
          <a:ea typeface="Corbel"/>
          <a:cs typeface="Corbel"/>
          <a:sym typeface="Corbel"/>
        </a:defRPr>
      </a:lvl3pPr>
      <a:lvl4pPr marL="1727200" marR="0" indent="-355600" algn="l" defTabSz="4572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–"/>
        <a:tabLst/>
        <a:defRPr sz="2800" b="0" i="0" u="none" strike="noStrike" cap="none" spc="0" baseline="0">
          <a:ln>
            <a:noFill/>
          </a:ln>
          <a:solidFill>
            <a:srgbClr val="595959"/>
          </a:solidFill>
          <a:uFillTx/>
          <a:latin typeface="Corbel"/>
          <a:ea typeface="Corbel"/>
          <a:cs typeface="Corbel"/>
          <a:sym typeface="Corbel"/>
        </a:defRPr>
      </a:lvl4pPr>
      <a:lvl5pPr marL="2184400" marR="0" indent="-355600" algn="l" defTabSz="4572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»"/>
        <a:tabLst/>
        <a:defRPr sz="2800" b="0" i="0" u="none" strike="noStrike" cap="none" spc="0" baseline="0">
          <a:ln>
            <a:noFill/>
          </a:ln>
          <a:solidFill>
            <a:srgbClr val="595959"/>
          </a:solidFill>
          <a:uFillTx/>
          <a:latin typeface="Corbel"/>
          <a:ea typeface="Corbel"/>
          <a:cs typeface="Corbel"/>
          <a:sym typeface="Corbel"/>
        </a:defRPr>
      </a:lvl5pPr>
      <a:lvl6pPr marL="2606039" marR="0" indent="-320039" algn="l" defTabSz="4572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595959"/>
          </a:solidFill>
          <a:uFillTx/>
          <a:latin typeface="Corbel"/>
          <a:ea typeface="Corbel"/>
          <a:cs typeface="Corbel"/>
          <a:sym typeface="Corbel"/>
        </a:defRPr>
      </a:lvl6pPr>
      <a:lvl7pPr marL="3063239" marR="0" indent="-320039" algn="l" defTabSz="4572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595959"/>
          </a:solidFill>
          <a:uFillTx/>
          <a:latin typeface="Corbel"/>
          <a:ea typeface="Corbel"/>
          <a:cs typeface="Corbel"/>
          <a:sym typeface="Corbel"/>
        </a:defRPr>
      </a:lvl7pPr>
      <a:lvl8pPr marL="3520440" marR="0" indent="-320040" algn="l" defTabSz="4572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595959"/>
          </a:solidFill>
          <a:uFillTx/>
          <a:latin typeface="Corbel"/>
          <a:ea typeface="Corbel"/>
          <a:cs typeface="Corbel"/>
          <a:sym typeface="Corbel"/>
        </a:defRPr>
      </a:lvl8pPr>
      <a:lvl9pPr marL="3977640" marR="0" indent="-320040" algn="l" defTabSz="4572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595959"/>
          </a:solidFill>
          <a:uFillTx/>
          <a:latin typeface="Corbel"/>
          <a:ea typeface="Corbel"/>
          <a:cs typeface="Corbel"/>
          <a:sym typeface="Corbel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4.jpe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3.png"/><Relationship Id="rId9" Type="http://schemas.microsoft.com/office/2007/relationships/diagramDrawing" Target="../diagrams/drawing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Box 7"/>
          <p:cNvSpPr txBox="1"/>
          <p:nvPr/>
        </p:nvSpPr>
        <p:spPr>
          <a:xfrm>
            <a:off x="213477" y="1379557"/>
            <a:ext cx="10048032" cy="25545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lvl1pPr algn="ctr">
              <a:defRPr sz="4000">
                <a:solidFill>
                  <a:srgbClr val="262626"/>
                </a:solidFill>
              </a:defRPr>
            </a:lvl1pPr>
          </a:lstStyle>
          <a:p>
            <a:pPr algn="l"/>
            <a:r>
              <a:rPr lang="en-GB" b="1" dirty="0">
                <a:solidFill>
                  <a:srgbClr val="0090D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Prevention Assessment Team</a:t>
            </a:r>
          </a:p>
          <a:p>
            <a:pPr algn="l"/>
            <a:endParaRPr lang="en-GB" b="1" dirty="0">
              <a:solidFill>
                <a:srgbClr val="0090D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/>
            <a:r>
              <a:rPr lang="en-GB" b="1" dirty="0">
                <a:solidFill>
                  <a:srgbClr val="0090D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Julie Spedding 22/05/2025</a:t>
            </a:r>
          </a:p>
          <a:p>
            <a:pPr algn="l"/>
            <a:endParaRPr lang="en-GB" b="1" dirty="0">
              <a:solidFill>
                <a:srgbClr val="0090D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3534179D-16D1-4438-B013-A5CA36B46702}"/>
              </a:ext>
            </a:extLst>
          </p:cNvPr>
          <p:cNvSpPr txBox="1"/>
          <p:nvPr/>
        </p:nvSpPr>
        <p:spPr>
          <a:xfrm>
            <a:off x="404638" y="5078333"/>
            <a:ext cx="7660354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2800">
                <a:solidFill>
                  <a:srgbClr val="595959"/>
                </a:solidFill>
              </a:defRPr>
            </a:pPr>
            <a:endParaRPr sz="2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67DC3D4-0869-0DC6-108C-9F4E5D61EC9B}"/>
              </a:ext>
            </a:extLst>
          </p:cNvPr>
          <p:cNvGrpSpPr/>
          <p:nvPr/>
        </p:nvGrpSpPr>
        <p:grpSpPr>
          <a:xfrm>
            <a:off x="6891564" y="473432"/>
            <a:ext cx="3369945" cy="805180"/>
            <a:chOff x="6891564" y="473432"/>
            <a:chExt cx="3369945" cy="805180"/>
          </a:xfrm>
        </p:grpSpPr>
        <p:pic>
          <p:nvPicPr>
            <p:cNvPr id="8" name="Picture 7" descr="A logo with text on it&#10;&#10;Description automatically generated">
              <a:extLst>
                <a:ext uri="{FF2B5EF4-FFF2-40B4-BE49-F238E27FC236}">
                  <a16:creationId xmlns:a16="http://schemas.microsoft.com/office/drawing/2014/main" id="{6C3D8BFE-75A3-B6A5-A5E6-746C5ABDE5E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91564" y="473432"/>
              <a:ext cx="1753235" cy="805180"/>
            </a:xfrm>
            <a:prstGeom prst="rect">
              <a:avLst/>
            </a:prstGeom>
          </p:spPr>
        </p:pic>
        <p:pic>
          <p:nvPicPr>
            <p:cNvPr id="9" name="Picture 8" descr="A black and blue logo&#10;&#10;Description automatically generated">
              <a:extLst>
                <a:ext uri="{FF2B5EF4-FFF2-40B4-BE49-F238E27FC236}">
                  <a16:creationId xmlns:a16="http://schemas.microsoft.com/office/drawing/2014/main" id="{5A6329C9-87EF-7ECC-F663-66FDA953A78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15614" y="638532"/>
              <a:ext cx="1445895" cy="551180"/>
            </a:xfrm>
            <a:prstGeom prst="rect">
              <a:avLst/>
            </a:prstGeom>
          </p:spPr>
        </p:pic>
      </p:grpSp>
      <p:sp>
        <p:nvSpPr>
          <p:cNvPr id="4" name="TextBox 7">
            <a:extLst>
              <a:ext uri="{FF2B5EF4-FFF2-40B4-BE49-F238E27FC236}">
                <a16:creationId xmlns:a16="http://schemas.microsoft.com/office/drawing/2014/main" id="{3BF683FF-7C68-ED0C-3B27-6F239F52A0C0}"/>
              </a:ext>
            </a:extLst>
          </p:cNvPr>
          <p:cNvSpPr txBox="1"/>
          <p:nvPr/>
        </p:nvSpPr>
        <p:spPr>
          <a:xfrm>
            <a:off x="213477" y="4706421"/>
            <a:ext cx="8602137" cy="646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lvl1pPr algn="ctr">
              <a:defRPr sz="4000">
                <a:solidFill>
                  <a:srgbClr val="262626"/>
                </a:solidFill>
              </a:defRPr>
            </a:lvl1pPr>
          </a:lstStyle>
          <a:p>
            <a:pPr algn="l"/>
            <a:r>
              <a:rPr lang="en-GB" sz="36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ame</a:t>
            </a:r>
            <a:endParaRPr lang="en-GB" sz="36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itle 1"/>
          <p:cNvSpPr txBox="1">
            <a:spLocks noGrp="1"/>
          </p:cNvSpPr>
          <p:nvPr>
            <p:ph type="title"/>
          </p:nvPr>
        </p:nvSpPr>
        <p:spPr>
          <a:xfrm>
            <a:off x="273930" y="217889"/>
            <a:ext cx="6932685" cy="88189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Who we are?</a:t>
            </a:r>
            <a:endParaRPr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0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273930" y="1287538"/>
            <a:ext cx="11506590" cy="433094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 sz="2400" dirty="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The Prevention and Assessment Team (PAT) is a collaboration of partners that share a common goal and vision, and that is to provide support to people when they need it, avoiding any unnecessary delays that may lead to a decline in an individual’s wellbeing or a worsening in their circumstances. </a:t>
            </a:r>
          </a:p>
          <a:p>
            <a:endParaRPr lang="en-GB" sz="900" dirty="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400" dirty="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The Partnership is multi-disciplinary, with a range of accessible staff available to support both the person and also other professionals</a:t>
            </a:r>
          </a:p>
          <a:p>
            <a:pPr lvl="1"/>
            <a:r>
              <a:rPr lang="en-GB" sz="2400" b="1" dirty="0">
                <a:solidFill>
                  <a:srgbClr val="0070C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West Sussex County Council </a:t>
            </a:r>
            <a:r>
              <a:rPr lang="en-GB" sz="2400" dirty="0">
                <a:solidFill>
                  <a:srgbClr val="0070C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– Community Prevention Officers</a:t>
            </a:r>
          </a:p>
          <a:p>
            <a:pPr lvl="1"/>
            <a:r>
              <a:rPr lang="en-GB" sz="2400" b="1" dirty="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Sussex Community NHS Foundation Trust </a:t>
            </a:r>
            <a:r>
              <a:rPr lang="en-GB" sz="2400" dirty="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– Nurse Advisors</a:t>
            </a:r>
          </a:p>
          <a:p>
            <a:pPr lvl="1"/>
            <a:r>
              <a:rPr lang="en-GB" sz="2400" b="1" dirty="0">
                <a:solidFill>
                  <a:srgbClr val="0070C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Age UK </a:t>
            </a:r>
            <a:r>
              <a:rPr lang="en-GB" sz="2400" dirty="0">
                <a:solidFill>
                  <a:srgbClr val="0070C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– Community Support Workers</a:t>
            </a:r>
            <a:endParaRPr lang="en-GB" sz="2400" dirty="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33386C5-5734-7B32-1D98-F91F067977BA}"/>
              </a:ext>
            </a:extLst>
          </p:cNvPr>
          <p:cNvGrpSpPr/>
          <p:nvPr/>
        </p:nvGrpSpPr>
        <p:grpSpPr>
          <a:xfrm>
            <a:off x="7359015" y="450773"/>
            <a:ext cx="3054894" cy="738939"/>
            <a:chOff x="7206615" y="540706"/>
            <a:chExt cx="3054894" cy="738939"/>
          </a:xfrm>
        </p:grpSpPr>
        <p:pic>
          <p:nvPicPr>
            <p:cNvPr id="3" name="Picture 2" descr="A logo with text on it&#10;&#10;Description automatically generated">
              <a:extLst>
                <a:ext uri="{FF2B5EF4-FFF2-40B4-BE49-F238E27FC236}">
                  <a16:creationId xmlns:a16="http://schemas.microsoft.com/office/drawing/2014/main" id="{A8C9A096-82F5-E9FC-E7D3-68F836B66ED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06615" y="540706"/>
              <a:ext cx="1608999" cy="738939"/>
            </a:xfrm>
            <a:prstGeom prst="rect">
              <a:avLst/>
            </a:prstGeom>
          </p:spPr>
        </p:pic>
        <p:pic>
          <p:nvPicPr>
            <p:cNvPr id="4" name="Picture 3" descr="A black and blue logo&#10;&#10;Description automatically generated">
              <a:extLst>
                <a:ext uri="{FF2B5EF4-FFF2-40B4-BE49-F238E27FC236}">
                  <a16:creationId xmlns:a16="http://schemas.microsoft.com/office/drawing/2014/main" id="{4002BC06-6D7C-7C46-90F5-F4B0EDC3A4B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15614" y="638532"/>
              <a:ext cx="1445895" cy="5511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1205126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What we do?</a:t>
            </a:r>
            <a:endParaRPr sz="3600"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0" name="Content Placeholder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Undertake a whole system overview of the household and help identify what outcomes people want to achieve to enable their own and their carers independence, aiming to prevent/delay the need for more intensive services.</a:t>
            </a:r>
            <a:endParaRPr lang="en-GB" sz="2800" dirty="0">
              <a:solidFill>
                <a:srgbClr val="0070C0"/>
              </a:solidFill>
              <a:effectLst/>
              <a:latin typeface="Calibri" panose="020F050202020403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Provide information and advice to customers, their families and other professionals about what services, community resources and support are available to support to help retain independence.</a:t>
            </a:r>
            <a:endParaRPr lang="en-GB" sz="2800" dirty="0">
              <a:solidFill>
                <a:srgbClr val="0070C0"/>
              </a:solidFill>
              <a:effectLst/>
              <a:latin typeface="Calibri" panose="020F050202020403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Help people to access practical and emotional support through our end-to-end case work approach</a:t>
            </a:r>
            <a:endParaRPr lang="en-GB" sz="2800" dirty="0">
              <a:solidFill>
                <a:srgbClr val="0070C0"/>
              </a:solidFill>
              <a:effectLst/>
              <a:latin typeface="Calibri" panose="020F050202020403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Nurse advisor within the team offer more health focused advice and information.</a:t>
            </a:r>
          </a:p>
          <a:p>
            <a:endParaRPr lang="en-GB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16C2BC1-CE81-779C-7606-67577952B078}"/>
              </a:ext>
            </a:extLst>
          </p:cNvPr>
          <p:cNvGrpSpPr/>
          <p:nvPr/>
        </p:nvGrpSpPr>
        <p:grpSpPr>
          <a:xfrm>
            <a:off x="7206615" y="540706"/>
            <a:ext cx="3054894" cy="738939"/>
            <a:chOff x="7206615" y="540706"/>
            <a:chExt cx="3054894" cy="738939"/>
          </a:xfrm>
        </p:grpSpPr>
        <p:pic>
          <p:nvPicPr>
            <p:cNvPr id="7" name="Picture 6" descr="A logo with text on it&#10;&#10;Description automatically generated">
              <a:extLst>
                <a:ext uri="{FF2B5EF4-FFF2-40B4-BE49-F238E27FC236}">
                  <a16:creationId xmlns:a16="http://schemas.microsoft.com/office/drawing/2014/main" id="{89053256-919B-AB36-9FF3-2D2ADACABE7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06615" y="540706"/>
              <a:ext cx="1608999" cy="738939"/>
            </a:xfrm>
            <a:prstGeom prst="rect">
              <a:avLst/>
            </a:prstGeom>
          </p:spPr>
        </p:pic>
        <p:pic>
          <p:nvPicPr>
            <p:cNvPr id="8" name="Picture 7" descr="A black and blue logo&#10;&#10;Description automatically generated">
              <a:extLst>
                <a:ext uri="{FF2B5EF4-FFF2-40B4-BE49-F238E27FC236}">
                  <a16:creationId xmlns:a16="http://schemas.microsoft.com/office/drawing/2014/main" id="{75E8915D-FAD7-9176-928C-0177F178C42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15614" y="638532"/>
              <a:ext cx="1445895" cy="5511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78243529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C621F-1724-3132-1CED-D4BDE180A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</a:t>
            </a:r>
            <a:r>
              <a:rPr lang="en-GB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Criteria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C31B60-26D9-0960-2EA0-FA1028039B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  <a:latin typeface="+mj-lt"/>
                <a:cs typeface="Calibri" panose="020F0502020204030204" pitchFamily="34" charset="0"/>
              </a:rPr>
              <a:t>PAT can provide a service to people who are:</a:t>
            </a:r>
          </a:p>
          <a:p>
            <a:r>
              <a:rPr lang="en-GB" dirty="0">
                <a:solidFill>
                  <a:srgbClr val="0070C0"/>
                </a:solidFill>
                <a:latin typeface="+mj-lt"/>
                <a:cs typeface="Calibri" panose="020F0502020204030204" pitchFamily="34" charset="0"/>
              </a:rPr>
              <a:t>Aged 18 or over.</a:t>
            </a:r>
          </a:p>
          <a:p>
            <a:r>
              <a:rPr lang="en-GB" dirty="0">
                <a:solidFill>
                  <a:srgbClr val="0070C0"/>
                </a:solidFill>
                <a:latin typeface="+mj-lt"/>
                <a:cs typeface="Calibri" panose="020F0502020204030204" pitchFamily="34" charset="0"/>
              </a:rPr>
              <a:t>Able to act on the information, advice and guidance offered or someone within their network that can and will do so on their behalf. </a:t>
            </a:r>
          </a:p>
          <a:p>
            <a:r>
              <a:rPr lang="en-GB" dirty="0">
                <a:solidFill>
                  <a:srgbClr val="0070C0"/>
                </a:solidFill>
                <a:latin typeface="+mj-lt"/>
                <a:cs typeface="Calibri" panose="020F0502020204030204" pitchFamily="34" charset="0"/>
              </a:rPr>
              <a:t>Able to meaningfully participate in the process.</a:t>
            </a:r>
          </a:p>
          <a:p>
            <a:pPr>
              <a:buFontTx/>
              <a:buChar char="-"/>
            </a:pPr>
            <a:r>
              <a:rPr lang="en-GB" dirty="0">
                <a:solidFill>
                  <a:srgbClr val="0070C0"/>
                </a:solidFill>
                <a:latin typeface="+mj-lt"/>
                <a:cs typeface="Calibri" panose="020F0502020204030204" pitchFamily="34" charset="0"/>
              </a:rPr>
              <a:t>Able to benefit from an information, advice, guidance and signposting service</a:t>
            </a:r>
          </a:p>
        </p:txBody>
      </p:sp>
    </p:spTree>
    <p:extLst>
      <p:ext uri="{BB962C8B-B14F-4D97-AF65-F5344CB8AC3E}">
        <p14:creationId xmlns:p14="http://schemas.microsoft.com/office/powerpoint/2010/main" val="204665198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31B34-55FD-2836-799B-EB3F9FCA4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931" y="217888"/>
            <a:ext cx="6797430" cy="1083212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Health Prevention Offer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340A99-49A7-0127-33EE-40FD19E814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3931" y="1200046"/>
            <a:ext cx="11637913" cy="43309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000" dirty="0">
                <a:solidFill>
                  <a:srgbClr val="0070C0"/>
                </a:solidFill>
                <a:latin typeface="+mj-lt"/>
                <a:ea typeface="Verdana" panose="020B0604030504040204" pitchFamily="34" charset="0"/>
              </a:rPr>
              <a:t>Supporting</a:t>
            </a:r>
          </a:p>
          <a:p>
            <a:pPr marL="0" indent="0">
              <a:buNone/>
            </a:pPr>
            <a:endParaRPr lang="en-GB" sz="1100" dirty="0">
              <a:solidFill>
                <a:srgbClr val="0070C0"/>
              </a:solidFill>
              <a:latin typeface="+mj-lt"/>
              <a:ea typeface="Verdana" panose="020B0604030504040204" pitchFamily="34" charset="0"/>
            </a:endParaRPr>
          </a:p>
          <a:p>
            <a:r>
              <a:rPr lang="en-GB" sz="3000" dirty="0">
                <a:solidFill>
                  <a:srgbClr val="0070C0"/>
                </a:solidFill>
                <a:effectLst/>
                <a:latin typeface="+mj-lt"/>
                <a:ea typeface="Verdana" panose="020B0604030504040204" pitchFamily="34" charset="0"/>
              </a:rPr>
              <a:t>People who have not seen their GP regarding their current non urgent health or wellbeing concern </a:t>
            </a:r>
            <a:endParaRPr lang="en-GB" sz="1100" dirty="0">
              <a:solidFill>
                <a:srgbClr val="0070C0"/>
              </a:solidFill>
              <a:effectLst/>
              <a:latin typeface="+mj-lt"/>
              <a:ea typeface="Verdana" panose="020B0604030504040204" pitchFamily="34" charset="0"/>
            </a:endParaRPr>
          </a:p>
          <a:p>
            <a:endParaRPr lang="en-GB" sz="1100" dirty="0">
              <a:solidFill>
                <a:srgbClr val="0070C0"/>
              </a:solidFill>
              <a:effectLst/>
              <a:latin typeface="+mj-lt"/>
              <a:ea typeface="Verdana" panose="020B0604030504040204" pitchFamily="34" charset="0"/>
            </a:endParaRPr>
          </a:p>
          <a:p>
            <a:r>
              <a:rPr lang="en-GB" sz="3000" dirty="0">
                <a:solidFill>
                  <a:srgbClr val="0070C0"/>
                </a:solidFill>
                <a:effectLst/>
                <a:latin typeface="+mj-lt"/>
                <a:ea typeface="Verdana" panose="020B0604030504040204" pitchFamily="34" charset="0"/>
              </a:rPr>
              <a:t>People who have had recent falls, or have a fear of falling and have not received assessment, information and advice.</a:t>
            </a:r>
          </a:p>
          <a:p>
            <a:endParaRPr lang="en-GB" sz="1200" dirty="0">
              <a:solidFill>
                <a:srgbClr val="0070C0"/>
              </a:solidFill>
              <a:latin typeface="+mj-lt"/>
              <a:ea typeface="Verdana" panose="020B0604030504040204" pitchFamily="34" charset="0"/>
            </a:endParaRPr>
          </a:p>
          <a:p>
            <a:r>
              <a:rPr lang="en-GB" sz="3000" dirty="0">
                <a:solidFill>
                  <a:srgbClr val="0070C0"/>
                </a:solidFill>
                <a:effectLst/>
                <a:latin typeface="+mj-lt"/>
                <a:ea typeface="Verdana" panose="020B0604030504040204" pitchFamily="34" charset="0"/>
              </a:rPr>
              <a:t>People would like information and advice regarding their health condition ,general wellbeing and medication management. </a:t>
            </a:r>
          </a:p>
          <a:p>
            <a:endParaRPr lang="en-GB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DAD2D3A-D21C-5336-AEFE-93A951F90FE3}"/>
              </a:ext>
            </a:extLst>
          </p:cNvPr>
          <p:cNvGrpSpPr/>
          <p:nvPr/>
        </p:nvGrpSpPr>
        <p:grpSpPr>
          <a:xfrm>
            <a:off x="7267575" y="418541"/>
            <a:ext cx="3054894" cy="738939"/>
            <a:chOff x="7206615" y="540706"/>
            <a:chExt cx="3054894" cy="738939"/>
          </a:xfrm>
        </p:grpSpPr>
        <p:pic>
          <p:nvPicPr>
            <p:cNvPr id="5" name="Picture 4" descr="A logo with text on it&#10;&#10;Description automatically generated">
              <a:extLst>
                <a:ext uri="{FF2B5EF4-FFF2-40B4-BE49-F238E27FC236}">
                  <a16:creationId xmlns:a16="http://schemas.microsoft.com/office/drawing/2014/main" id="{1567C17E-0942-734D-B9BC-7041500C9FB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06615" y="540706"/>
              <a:ext cx="1608999" cy="738939"/>
            </a:xfrm>
            <a:prstGeom prst="rect">
              <a:avLst/>
            </a:prstGeom>
          </p:spPr>
        </p:pic>
        <p:pic>
          <p:nvPicPr>
            <p:cNvPr id="6" name="Picture 5" descr="A black and blue logo&#10;&#10;Description automatically generated">
              <a:extLst>
                <a:ext uri="{FF2B5EF4-FFF2-40B4-BE49-F238E27FC236}">
                  <a16:creationId xmlns:a16="http://schemas.microsoft.com/office/drawing/2014/main" id="{8AFE8820-6CE6-BC96-60F3-CD757466FB8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15614" y="638532"/>
              <a:ext cx="1445895" cy="5511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1051262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31B34-55FD-2836-799B-EB3F9FCA4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931" y="217888"/>
            <a:ext cx="6797430" cy="1083212"/>
          </a:xfrm>
        </p:spPr>
        <p:txBody>
          <a:bodyPr/>
          <a:lstStyle/>
          <a:p>
            <a:r>
              <a:rPr lang="en-GB" b="1" dirty="0">
                <a:solidFill>
                  <a:srgbClr val="0070C0"/>
                </a:solidFill>
              </a:rPr>
              <a:t>Other Health Services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340A99-49A7-0127-33EE-40FD19E814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3931" y="1369578"/>
            <a:ext cx="6797430" cy="4543542"/>
          </a:xfrm>
        </p:spPr>
        <p:txBody>
          <a:bodyPr>
            <a:normAutofit lnSpcReduction="10000"/>
          </a:bodyPr>
          <a:lstStyle/>
          <a:p>
            <a:r>
              <a:rPr lang="en-GB" sz="2800" dirty="0">
                <a:solidFill>
                  <a:srgbClr val="0070C0"/>
                </a:solidFill>
                <a:latin typeface="+mj-lt"/>
              </a:rPr>
              <a:t>NHS Health Checks for people aged between 40 and 74</a:t>
            </a:r>
          </a:p>
          <a:p>
            <a:r>
              <a:rPr lang="en-GB" sz="2800" dirty="0">
                <a:solidFill>
                  <a:srgbClr val="0070C0"/>
                </a:solidFill>
                <a:latin typeface="+mj-lt"/>
              </a:rPr>
              <a:t>Blood pressure/atrial fibrillation clinics for people over 18</a:t>
            </a:r>
          </a:p>
          <a:p>
            <a:r>
              <a:rPr lang="en-GB" sz="2800" dirty="0">
                <a:solidFill>
                  <a:srgbClr val="0070C0"/>
                </a:solidFill>
                <a:latin typeface="+mj-lt"/>
              </a:rPr>
              <a:t>Targeted events for early detection of hypertension and arrhythmias</a:t>
            </a:r>
          </a:p>
          <a:p>
            <a:r>
              <a:rPr lang="en-GB" sz="2800" dirty="0">
                <a:solidFill>
                  <a:srgbClr val="0070C0"/>
                </a:solidFill>
                <a:latin typeface="+mj-lt"/>
              </a:rPr>
              <a:t>Health promotion events on a rolling events calendar</a:t>
            </a:r>
          </a:p>
          <a:p>
            <a:r>
              <a:rPr lang="en-GB" sz="2800" dirty="0">
                <a:solidFill>
                  <a:srgbClr val="0070C0"/>
                </a:solidFill>
                <a:latin typeface="+mj-lt"/>
              </a:rPr>
              <a:t>Educational sessions for local community groups</a:t>
            </a:r>
          </a:p>
          <a:p>
            <a:endParaRPr lang="en-GB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DAD2D3A-D21C-5336-AEFE-93A951F90FE3}"/>
              </a:ext>
            </a:extLst>
          </p:cNvPr>
          <p:cNvGrpSpPr/>
          <p:nvPr/>
        </p:nvGrpSpPr>
        <p:grpSpPr>
          <a:xfrm>
            <a:off x="7267575" y="418541"/>
            <a:ext cx="3054894" cy="738939"/>
            <a:chOff x="7206615" y="540706"/>
            <a:chExt cx="3054894" cy="738939"/>
          </a:xfrm>
        </p:grpSpPr>
        <p:pic>
          <p:nvPicPr>
            <p:cNvPr id="5" name="Picture 4" descr="A logo with text on it&#10;&#10;Description automatically generated">
              <a:extLst>
                <a:ext uri="{FF2B5EF4-FFF2-40B4-BE49-F238E27FC236}">
                  <a16:creationId xmlns:a16="http://schemas.microsoft.com/office/drawing/2014/main" id="{1567C17E-0942-734D-B9BC-7041500C9FB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06615" y="540706"/>
              <a:ext cx="1608999" cy="738939"/>
            </a:xfrm>
            <a:prstGeom prst="rect">
              <a:avLst/>
            </a:prstGeom>
          </p:spPr>
        </p:pic>
        <p:pic>
          <p:nvPicPr>
            <p:cNvPr id="6" name="Picture 5" descr="A black and blue logo&#10;&#10;Description automatically generated">
              <a:extLst>
                <a:ext uri="{FF2B5EF4-FFF2-40B4-BE49-F238E27FC236}">
                  <a16:creationId xmlns:a16="http://schemas.microsoft.com/office/drawing/2014/main" id="{8AFE8820-6CE6-BC96-60F3-CD757466FB8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15614" y="638532"/>
              <a:ext cx="1445895" cy="551180"/>
            </a:xfrm>
            <a:prstGeom prst="rect">
              <a:avLst/>
            </a:prstGeom>
          </p:spPr>
        </p:pic>
      </p:grpSp>
      <p:pic>
        <p:nvPicPr>
          <p:cNvPr id="7" name="Picture 6" descr="Two women standing next to each other&#10;&#10;Description automatically generated">
            <a:extLst>
              <a:ext uri="{FF2B5EF4-FFF2-40B4-BE49-F238E27FC236}">
                <a16:creationId xmlns:a16="http://schemas.microsoft.com/office/drawing/2014/main" id="{6AE45254-DAD3-FDF5-2A50-5CBF8FA0566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3091" y="1941636"/>
            <a:ext cx="4252860" cy="4410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07788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814E2-99E3-CAF8-0C01-BB03BC083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70C0"/>
                </a:solidFill>
              </a:rPr>
              <a:t>Community Led Support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3B932F-17D9-EAD2-335D-590732F39B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solidFill>
                  <a:srgbClr val="0070C0"/>
                </a:solidFill>
              </a:rPr>
              <a:t>Embedding the Prevention Assessment Team in the community</a:t>
            </a:r>
          </a:p>
          <a:p>
            <a:r>
              <a:rPr lang="en-GB" dirty="0">
                <a:solidFill>
                  <a:srgbClr val="0070C0"/>
                </a:solidFill>
              </a:rPr>
              <a:t>Giving people information and advice, where they need it when they need it</a:t>
            </a:r>
          </a:p>
          <a:p>
            <a:r>
              <a:rPr lang="en-GB" dirty="0">
                <a:solidFill>
                  <a:srgbClr val="0070C0"/>
                </a:solidFill>
              </a:rPr>
              <a:t>Complementing existing services</a:t>
            </a:r>
          </a:p>
          <a:p>
            <a:r>
              <a:rPr lang="en-GB" dirty="0">
                <a:solidFill>
                  <a:srgbClr val="0070C0"/>
                </a:solidFill>
              </a:rPr>
              <a:t>Promoting PAT as widely as possible within the Community</a:t>
            </a:r>
          </a:p>
          <a:p>
            <a:r>
              <a:rPr lang="en-GB" dirty="0">
                <a:solidFill>
                  <a:srgbClr val="0070C0"/>
                </a:solidFill>
              </a:rPr>
              <a:t>Working in partnership with other services to support building a resilient community</a:t>
            </a:r>
          </a:p>
          <a:p>
            <a:r>
              <a:rPr lang="en-GB" dirty="0">
                <a:solidFill>
                  <a:srgbClr val="0070C0"/>
                </a:solidFill>
              </a:rPr>
              <a:t>Supporting people and organisations in understanding Adult Social Care Pathways</a:t>
            </a:r>
          </a:p>
        </p:txBody>
      </p:sp>
    </p:spTree>
    <p:extLst>
      <p:ext uri="{BB962C8B-B14F-4D97-AF65-F5344CB8AC3E}">
        <p14:creationId xmlns:p14="http://schemas.microsoft.com/office/powerpoint/2010/main" val="1090653592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31B34-55FD-2836-799B-EB3F9FCA4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931" y="217888"/>
            <a:ext cx="6797430" cy="1083212"/>
          </a:xfrm>
        </p:spPr>
        <p:txBody>
          <a:bodyPr/>
          <a:lstStyle/>
          <a:p>
            <a:r>
              <a:rPr lang="en-GB" b="1" dirty="0">
                <a:solidFill>
                  <a:srgbClr val="0070C0"/>
                </a:solidFill>
              </a:rPr>
              <a:t>How do people get to us?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340A99-49A7-0127-33EE-40FD19E8149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DAD2D3A-D21C-5336-AEFE-93A951F90FE3}"/>
              </a:ext>
            </a:extLst>
          </p:cNvPr>
          <p:cNvGrpSpPr/>
          <p:nvPr/>
        </p:nvGrpSpPr>
        <p:grpSpPr>
          <a:xfrm>
            <a:off x="7267575" y="418541"/>
            <a:ext cx="3054894" cy="738939"/>
            <a:chOff x="7206615" y="540706"/>
            <a:chExt cx="3054894" cy="738939"/>
          </a:xfrm>
        </p:grpSpPr>
        <p:pic>
          <p:nvPicPr>
            <p:cNvPr id="5" name="Picture 4" descr="A logo with text on it&#10;&#10;Description automatically generated">
              <a:extLst>
                <a:ext uri="{FF2B5EF4-FFF2-40B4-BE49-F238E27FC236}">
                  <a16:creationId xmlns:a16="http://schemas.microsoft.com/office/drawing/2014/main" id="{1567C17E-0942-734D-B9BC-7041500C9FB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06615" y="540706"/>
              <a:ext cx="1608999" cy="738939"/>
            </a:xfrm>
            <a:prstGeom prst="rect">
              <a:avLst/>
            </a:prstGeom>
          </p:spPr>
        </p:pic>
        <p:pic>
          <p:nvPicPr>
            <p:cNvPr id="6" name="Picture 5" descr="A black and blue logo&#10;&#10;Description automatically generated">
              <a:extLst>
                <a:ext uri="{FF2B5EF4-FFF2-40B4-BE49-F238E27FC236}">
                  <a16:creationId xmlns:a16="http://schemas.microsoft.com/office/drawing/2014/main" id="{8AFE8820-6CE6-BC96-60F3-CD757466FB8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15614" y="638532"/>
              <a:ext cx="1445895" cy="551180"/>
            </a:xfrm>
            <a:prstGeom prst="rect">
              <a:avLst/>
            </a:prstGeom>
          </p:spPr>
        </p:pic>
      </p:grp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23AF4CE2-48FF-4C75-B1A8-C85A8636B0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39430"/>
              </p:ext>
            </p:extLst>
          </p:nvPr>
        </p:nvGraphicFramePr>
        <p:xfrm>
          <a:off x="273929" y="1369578"/>
          <a:ext cx="11637913" cy="42997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997310667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itle 1"/>
          <p:cNvSpPr txBox="1">
            <a:spLocks noGrp="1"/>
          </p:cNvSpPr>
          <p:nvPr>
            <p:ph type="title"/>
          </p:nvPr>
        </p:nvSpPr>
        <p:spPr>
          <a:xfrm>
            <a:off x="273930" y="217888"/>
            <a:ext cx="4738669" cy="1083212"/>
          </a:xfrm>
          <a:prstGeom prst="rect">
            <a:avLst/>
          </a:prstGeom>
        </p:spPr>
        <p:txBody>
          <a:bodyPr/>
          <a:lstStyle/>
          <a:p>
            <a:r>
              <a:rPr lang="en-GB" b="1" dirty="0">
                <a:solidFill>
                  <a:srgbClr val="0070C0"/>
                </a:solidFill>
              </a:rPr>
              <a:t>Any questions?</a:t>
            </a:r>
            <a:endParaRPr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9" name="Content Placeholder 2">
            <a:extLst>
              <a:ext uri="{FF2B5EF4-FFF2-40B4-BE49-F238E27FC236}">
                <a16:creationId xmlns:a16="http://schemas.microsoft.com/office/drawing/2014/main" id="{DDA623B1-89A8-18C2-0493-279B92D997D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1232098"/>
              </p:ext>
            </p:extLst>
          </p:nvPr>
        </p:nvGraphicFramePr>
        <p:xfrm>
          <a:off x="1289958" y="1469571"/>
          <a:ext cx="9046028" cy="3918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D8B0AEDE-F437-CFB5-BF9E-950279751610}"/>
              </a:ext>
            </a:extLst>
          </p:cNvPr>
          <p:cNvGrpSpPr/>
          <p:nvPr/>
        </p:nvGrpSpPr>
        <p:grpSpPr>
          <a:xfrm>
            <a:off x="7206615" y="540706"/>
            <a:ext cx="3054894" cy="738939"/>
            <a:chOff x="7206615" y="540706"/>
            <a:chExt cx="3054894" cy="738939"/>
          </a:xfrm>
        </p:grpSpPr>
        <p:pic>
          <p:nvPicPr>
            <p:cNvPr id="7" name="Picture 6" descr="A logo with text on it&#10;&#10;Description automatically generated">
              <a:extLst>
                <a:ext uri="{FF2B5EF4-FFF2-40B4-BE49-F238E27FC236}">
                  <a16:creationId xmlns:a16="http://schemas.microsoft.com/office/drawing/2014/main" id="{F69F1E94-CA88-231F-7913-72E83B31CFF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06615" y="540706"/>
              <a:ext cx="1608999" cy="738939"/>
            </a:xfrm>
            <a:prstGeom prst="rect">
              <a:avLst/>
            </a:prstGeom>
          </p:spPr>
        </p:pic>
        <p:pic>
          <p:nvPicPr>
            <p:cNvPr id="8" name="Picture 7" descr="A black and blue logo&#10;&#10;Description automatically generated">
              <a:extLst>
                <a:ext uri="{FF2B5EF4-FFF2-40B4-BE49-F238E27FC236}">
                  <a16:creationId xmlns:a16="http://schemas.microsoft.com/office/drawing/2014/main" id="{A2CFE848-D068-BE2D-9AE6-637E17C14CE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15614" y="638532"/>
              <a:ext cx="1445895" cy="5511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7762234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S32280 The West Sussex Way Powerpoint Widescreen template">
  <a:themeElements>
    <a:clrScheme name="WS32280 The West Sussex Way Powerpoint Widescreen templa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WS32280 The West Sussex Way Powerpoint Widescreen templat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WS32280 The West Sussex Way Powerpoint Widescreen templa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orbel"/>
            <a:ea typeface="Corbel"/>
            <a:cs typeface="Corbel"/>
            <a:sym typeface="Corbe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orbel"/>
            <a:ea typeface="Corbel"/>
            <a:cs typeface="Corbel"/>
            <a:sym typeface="Corbe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S32280 The West Sussex Way Powerpoint Widescreen template">
  <a:themeElements>
    <a:clrScheme name="WS32280 The West Sussex Way Powerpoint Widescreen templa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WS32280 The West Sussex Way Powerpoint Widescreen templat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WS32280 The West Sussex Way Powerpoint Widescreen templa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orbel"/>
            <a:ea typeface="Corbel"/>
            <a:cs typeface="Corbel"/>
            <a:sym typeface="Corbe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orbel"/>
            <a:ea typeface="Corbel"/>
            <a:cs typeface="Corbel"/>
            <a:sym typeface="Corbe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46E62DD99F1B46856D0B8D1B57EA5A" ma:contentTypeVersion="15" ma:contentTypeDescription="Create a new document." ma:contentTypeScope="" ma:versionID="e44e723022451590b0f7a51230f3cc97">
  <xsd:schema xmlns:xsd="http://www.w3.org/2001/XMLSchema" xmlns:xs="http://www.w3.org/2001/XMLSchema" xmlns:p="http://schemas.microsoft.com/office/2006/metadata/properties" xmlns:ns2="3ecc3693-9191-4405-944e-38a9c489966d" xmlns:ns3="711e406c-6ee4-4191-9736-ead3fa5cdade" targetNamespace="http://schemas.microsoft.com/office/2006/metadata/properties" ma:root="true" ma:fieldsID="fe1d7ec1b854368c6dd1ddca7c91f43d" ns2:_="" ns3:_="">
    <xsd:import namespace="3ecc3693-9191-4405-944e-38a9c489966d"/>
    <xsd:import namespace="711e406c-6ee4-4191-9736-ead3fa5cdad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cc3693-9191-4405-944e-38a9c48996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0685cfc3-6d57-4d32-a9c6-53493ba1c7f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1e406c-6ee4-4191-9736-ead3fa5cdade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3d6ee657-a37f-4222-8c3f-80a1887ac312}" ma:internalName="TaxCatchAll" ma:showField="CatchAllData" ma:web="711e406c-6ee4-4191-9736-ead3fa5cda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11e406c-6ee4-4191-9736-ead3fa5cdade" xsi:nil="true"/>
    <lcf76f155ced4ddcb4097134ff3c332f xmlns="3ecc3693-9191-4405-944e-38a9c489966d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E6CA164-6D1B-430B-BA9D-7DBDBA0D36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cc3693-9191-4405-944e-38a9c489966d"/>
    <ds:schemaRef ds:uri="711e406c-6ee4-4191-9736-ead3fa5cda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9268BD7-0294-4194-A48A-297A67F1E492}">
  <ds:schemaRefs>
    <ds:schemaRef ds:uri="http://purl.org/dc/dcmitype/"/>
    <ds:schemaRef ds:uri="http://schemas.microsoft.com/office/2006/documentManagement/types"/>
    <ds:schemaRef ds:uri="3ecc3693-9191-4405-944e-38a9c489966d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terms/"/>
    <ds:schemaRef ds:uri="711e406c-6ee4-4191-9736-ead3fa5cdade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A6B5E82F-68EA-410F-8C76-D739B323266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563</Words>
  <Application>Microsoft Office PowerPoint</Application>
  <PresentationFormat>Widescreen</PresentationFormat>
  <Paragraphs>57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Corbel</vt:lpstr>
      <vt:lpstr>Symbol</vt:lpstr>
      <vt:lpstr>Verdana</vt:lpstr>
      <vt:lpstr>WS32280 The West Sussex Way Powerpoint Widescreen template</vt:lpstr>
      <vt:lpstr>PowerPoint Presentation</vt:lpstr>
      <vt:lpstr>Who we are?</vt:lpstr>
      <vt:lpstr>What we do?</vt:lpstr>
      <vt:lpstr> Criteria</vt:lpstr>
      <vt:lpstr>Health Prevention Offer</vt:lpstr>
      <vt:lpstr>Other Health Services</vt:lpstr>
      <vt:lpstr>Community Led Support</vt:lpstr>
      <vt:lpstr>How do people get to us?</vt:lpstr>
      <vt:lpstr>Any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Branding - PowerPoint Template 3</dc:title>
  <dc:creator>Alex O'Keeffe</dc:creator>
  <cp:lastModifiedBy>Mike Howard</cp:lastModifiedBy>
  <cp:revision>10</cp:revision>
  <cp:lastPrinted>2025-05-21T11:35:53Z</cp:lastPrinted>
  <dcterms:modified xsi:type="dcterms:W3CDTF">2025-05-22T13:59:48Z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0x01010008FB9B3217D433459C91B5CF793C1D790031DEA77463AEA042BAB94F0060953925</vt:lpwstr>
  </property>
  <property fmtid="{D5CDD505-2E9C-101B-9397-08002B2CF9AE}" pid="3" name="WSCC Category">
    <vt:lpwstr>1504;#Business services:Management services:Corporate communication:Corporate branding|85ef8696-1422-4dcb-af7a-a9ab7cc4ab69</vt:lpwstr>
  </property>
  <property fmtid="{D5CDD505-2E9C-101B-9397-08002B2CF9AE}" pid="4" name="MediaServiceImageTags">
    <vt:lpwstr/>
  </property>
</Properties>
</file>