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372" r:id="rId7"/>
    <p:sldId id="373" r:id="rId8"/>
    <p:sldId id="270" r:id="rId9"/>
    <p:sldId id="271" r:id="rId10"/>
    <p:sldId id="273" r:id="rId11"/>
    <p:sldId id="336" r:id="rId12"/>
    <p:sldId id="355" r:id="rId13"/>
    <p:sldId id="376" r:id="rId14"/>
    <p:sldId id="256" r:id="rId15"/>
    <p:sldId id="360" r:id="rId16"/>
    <p:sldId id="375" r:id="rId17"/>
    <p:sldId id="374"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57" autoAdjust="0"/>
  </p:normalViewPr>
  <p:slideViewPr>
    <p:cSldViewPr snapToGrid="0">
      <p:cViewPr varScale="1">
        <p:scale>
          <a:sx n="60" d="100"/>
          <a:sy n="60" d="100"/>
        </p:scale>
        <p:origin x="908" y="48"/>
      </p:cViewPr>
      <p:guideLst/>
    </p:cSldViewPr>
  </p:slideViewPr>
  <p:notesTextViewPr>
    <p:cViewPr>
      <p:scale>
        <a:sx n="1" d="1"/>
        <a:sy n="1" d="1"/>
      </p:scale>
      <p:origin x="0" y="0"/>
    </p:cViewPr>
  </p:notesTextViewPr>
  <p:sorterViewPr>
    <p:cViewPr>
      <p:scale>
        <a:sx n="139" d="100"/>
        <a:sy n="139" d="100"/>
      </p:scale>
      <p:origin x="0" y="-35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23" Type="http://schemas.openxmlformats.org/officeDocument/2006/relationships/theme" Target="theme/theme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viewProps" Target="viewProps.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1EBFB-CEF1-4185-A214-6BE08C65B0DC}"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815D4-4DFA-4E5E-B5B2-8A3B1260A1E1}" type="slidenum">
              <a:rPr lang="en-GB" smtClean="0"/>
              <a:t>‹#›</a:t>
            </a:fld>
            <a:endParaRPr lang="en-GB"/>
          </a:p>
        </p:txBody>
      </p:sp>
    </p:spTree>
    <p:extLst>
      <p:ext uri="{BB962C8B-B14F-4D97-AF65-F5344CB8AC3E}">
        <p14:creationId xmlns:p14="http://schemas.microsoft.com/office/powerpoint/2010/main" val="206306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B9D48-8D2C-4A4D-B33D-2D6795D0DB60}" type="slidenum">
              <a:rPr lang="en-US" smtClean="0"/>
              <a:t>3</a:t>
            </a:fld>
            <a:endParaRPr lang="en-US"/>
          </a:p>
        </p:txBody>
      </p:sp>
    </p:spTree>
    <p:extLst>
      <p:ext uri="{BB962C8B-B14F-4D97-AF65-F5344CB8AC3E}">
        <p14:creationId xmlns:p14="http://schemas.microsoft.com/office/powerpoint/2010/main" val="303893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B9D48-8D2C-4A4D-B33D-2D6795D0DB60}" type="slidenum">
              <a:rPr lang="en-US" smtClean="0"/>
              <a:t>4</a:t>
            </a:fld>
            <a:endParaRPr lang="en-US"/>
          </a:p>
        </p:txBody>
      </p:sp>
    </p:spTree>
    <p:extLst>
      <p:ext uri="{BB962C8B-B14F-4D97-AF65-F5344CB8AC3E}">
        <p14:creationId xmlns:p14="http://schemas.microsoft.com/office/powerpoint/2010/main" val="213442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7EB9D48-8D2C-4A4D-B33D-2D6795D0DB60}" type="slidenum">
              <a:rPr lang="en-US" smtClean="0"/>
              <a:t>5</a:t>
            </a:fld>
            <a:endParaRPr lang="en-US"/>
          </a:p>
        </p:txBody>
      </p:sp>
    </p:spTree>
    <p:extLst>
      <p:ext uri="{BB962C8B-B14F-4D97-AF65-F5344CB8AC3E}">
        <p14:creationId xmlns:p14="http://schemas.microsoft.com/office/powerpoint/2010/main" val="12534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 Young Carer Family keyworkers across the county – one of whom has a mental health specialism</a:t>
            </a:r>
          </a:p>
        </p:txBody>
      </p:sp>
      <p:sp>
        <p:nvSpPr>
          <p:cNvPr id="4" name="Slide Number Placeholder 3"/>
          <p:cNvSpPr>
            <a:spLocks noGrp="1"/>
          </p:cNvSpPr>
          <p:nvPr>
            <p:ph type="sldNum" sz="quarter" idx="5"/>
          </p:nvPr>
        </p:nvSpPr>
        <p:spPr/>
        <p:txBody>
          <a:bodyPr/>
          <a:lstStyle/>
          <a:p>
            <a:fld id="{CEB815D4-4DFA-4E5E-B5B2-8A3B1260A1E1}" type="slidenum">
              <a:rPr lang="en-GB" smtClean="0"/>
              <a:t>6</a:t>
            </a:fld>
            <a:endParaRPr lang="en-GB"/>
          </a:p>
        </p:txBody>
      </p:sp>
    </p:spTree>
    <p:extLst>
      <p:ext uri="{BB962C8B-B14F-4D97-AF65-F5344CB8AC3E}">
        <p14:creationId xmlns:p14="http://schemas.microsoft.com/office/powerpoint/2010/main" val="106434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B815D4-4DFA-4E5E-B5B2-8A3B1260A1E1}" type="slidenum">
              <a:rPr lang="en-GB" smtClean="0"/>
              <a:t>8</a:t>
            </a:fld>
            <a:endParaRPr lang="en-GB"/>
          </a:p>
        </p:txBody>
      </p:sp>
    </p:spTree>
    <p:extLst>
      <p:ext uri="{BB962C8B-B14F-4D97-AF65-F5344CB8AC3E}">
        <p14:creationId xmlns:p14="http://schemas.microsoft.com/office/powerpoint/2010/main" val="380193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776864"/>
          </a:xfrm>
        </p:spPr>
        <p:txBody>
          <a:bodyPr/>
          <a:lstStyle/>
          <a:p>
            <a:pPr algn="l"/>
            <a:endParaRPr lang="en-GB" sz="1800" b="0" i="0" u="none" strike="noStrike" baseline="0" dirty="0">
              <a:solidFill>
                <a:srgbClr val="000000"/>
              </a:solidFill>
              <a:latin typeface="PYXFL H+ Futura BT"/>
            </a:endParaRPr>
          </a:p>
          <a:p>
            <a:r>
              <a:rPr lang="en-GB" sz="1800" b="0" i="0" u="none" strike="noStrike" baseline="0" dirty="0">
                <a:solidFill>
                  <a:srgbClr val="000000"/>
                </a:solidFill>
                <a:latin typeface="PYXFL H+ Futura BT"/>
              </a:rPr>
              <a:t> </a:t>
            </a:r>
            <a:r>
              <a:rPr lang="en-GB" sz="1800" b="1" i="0" u="none" strike="noStrike" baseline="0" dirty="0">
                <a:solidFill>
                  <a:srgbClr val="000000"/>
                </a:solidFill>
                <a:latin typeface="PYXFL H+ Futura BT"/>
              </a:rPr>
              <a:t>Dialectical Behaviour Therapy (DBT) is an approach to supporting people who </a:t>
            </a:r>
            <a:r>
              <a:rPr lang="en-GB" sz="1800" b="1" dirty="0">
                <a:solidFill>
                  <a:srgbClr val="000000"/>
                </a:solidFill>
                <a:latin typeface="PYXFL H+ Futura BT"/>
              </a:rPr>
              <a:t>struggle w</a:t>
            </a:r>
            <a:r>
              <a:rPr lang="en-GB" sz="1800" b="1" i="0" u="none" strike="noStrike" baseline="0" dirty="0">
                <a:solidFill>
                  <a:srgbClr val="000000"/>
                </a:solidFill>
                <a:latin typeface="PYXFL H+ Futura BT"/>
              </a:rPr>
              <a:t>ith managing their emotions and </a:t>
            </a:r>
            <a:r>
              <a:rPr lang="en-GB" sz="1800" b="1" dirty="0">
                <a:solidFill>
                  <a:srgbClr val="000000"/>
                </a:solidFill>
                <a:latin typeface="PYXFL H+ Futura BT"/>
              </a:rPr>
              <a:t>plan or have caused them self harm. </a:t>
            </a:r>
          </a:p>
          <a:p>
            <a:endParaRPr lang="en-GB" sz="1800" b="1" dirty="0">
              <a:solidFill>
                <a:srgbClr val="000000"/>
              </a:solidFill>
              <a:latin typeface="PYXFL H+ Futura BT"/>
            </a:endParaRPr>
          </a:p>
          <a:p>
            <a:r>
              <a:rPr lang="en-GB" sz="1800" b="1" dirty="0">
                <a:solidFill>
                  <a:srgbClr val="000000"/>
                </a:solidFill>
                <a:latin typeface="PYXFL H+ Futura BT"/>
              </a:rPr>
              <a:t>DBT works towards creating a wise mind where someone's emotional mind and reasonable mind can meet in the middle creating a wise mind – this can be described as accepting ill health and learning to live positively and still maintain a positive lifestyle </a:t>
            </a:r>
          </a:p>
          <a:p>
            <a:endParaRPr lang="en-GB" sz="1800" b="1" i="0" u="none" strike="noStrike" baseline="0" dirty="0">
              <a:solidFill>
                <a:srgbClr val="000000"/>
              </a:solidFill>
              <a:latin typeface="PYXFL H+ Futura BT"/>
            </a:endParaRPr>
          </a:p>
          <a:p>
            <a:r>
              <a:rPr lang="en-GB" sz="1800" b="1" i="0" u="none" strike="noStrike" baseline="0" dirty="0">
                <a:solidFill>
                  <a:srgbClr val="000000"/>
                </a:solidFill>
                <a:latin typeface="PYXFL H+ Futura BT"/>
              </a:rPr>
              <a:t>Its popularity has gained ground since the mid 1990s following successful research trials demonstrating its effectiveness.</a:t>
            </a:r>
            <a:endParaRPr lang="en-GB" b="1" dirty="0"/>
          </a:p>
        </p:txBody>
      </p:sp>
      <p:sp>
        <p:nvSpPr>
          <p:cNvPr id="4" name="Slide Number Placeholder 3"/>
          <p:cNvSpPr>
            <a:spLocks noGrp="1"/>
          </p:cNvSpPr>
          <p:nvPr>
            <p:ph type="sldNum" sz="quarter" idx="5"/>
          </p:nvPr>
        </p:nvSpPr>
        <p:spPr/>
        <p:txBody>
          <a:bodyPr/>
          <a:lstStyle/>
          <a:p>
            <a:fld id="{AFD499FC-7920-44E2-91AB-7AA49C553E65}" type="slidenum">
              <a:rPr lang="en-GB" smtClean="0"/>
              <a:t>9</a:t>
            </a:fld>
            <a:endParaRPr lang="en-GB"/>
          </a:p>
        </p:txBody>
      </p:sp>
    </p:spTree>
    <p:extLst>
      <p:ext uri="{BB962C8B-B14F-4D97-AF65-F5344CB8AC3E}">
        <p14:creationId xmlns:p14="http://schemas.microsoft.com/office/powerpoint/2010/main" val="64293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in partnership with </a:t>
            </a:r>
            <a:r>
              <a:rPr lang="en-GB" dirty="0" err="1"/>
              <a:t>CSWx</a:t>
            </a:r>
            <a:r>
              <a:rPr lang="en-GB" dirty="0"/>
              <a:t> on GP resource, networking meetings etc</a:t>
            </a:r>
          </a:p>
          <a:p>
            <a:r>
              <a:rPr lang="en-GB" dirty="0"/>
              <a:t>Delivering training and assemblies in schools across West Sussex, guidance and supporting schools to gain YCiS award</a:t>
            </a:r>
          </a:p>
          <a:p>
            <a:r>
              <a:rPr lang="en-GB" dirty="0"/>
              <a:t>Training other professionals – Adult Social Care, Children’s Social Care, Early Help</a:t>
            </a:r>
          </a:p>
        </p:txBody>
      </p:sp>
      <p:sp>
        <p:nvSpPr>
          <p:cNvPr id="4" name="Slide Number Placeholder 3"/>
          <p:cNvSpPr>
            <a:spLocks noGrp="1"/>
          </p:cNvSpPr>
          <p:nvPr>
            <p:ph type="sldNum" sz="quarter" idx="5"/>
          </p:nvPr>
        </p:nvSpPr>
        <p:spPr/>
        <p:txBody>
          <a:bodyPr/>
          <a:lstStyle/>
          <a:p>
            <a:fld id="{CEB815D4-4DFA-4E5E-B5B2-8A3B1260A1E1}" type="slidenum">
              <a:rPr lang="en-GB" smtClean="0"/>
              <a:t>12</a:t>
            </a:fld>
            <a:endParaRPr lang="en-GB"/>
          </a:p>
        </p:txBody>
      </p:sp>
    </p:spTree>
    <p:extLst>
      <p:ext uri="{BB962C8B-B14F-4D97-AF65-F5344CB8AC3E}">
        <p14:creationId xmlns:p14="http://schemas.microsoft.com/office/powerpoint/2010/main" val="2037468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77904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23243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5F43C-D677-4429-887B-998FF075B88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16297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E25F43C-D677-4429-887B-998FF075B88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35654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5F43C-D677-4429-887B-998FF075B881}"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32056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5F43C-D677-4429-887B-998FF075B88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426030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5F43C-D677-4429-887B-998FF075B881}"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91173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25F43C-D677-4429-887B-998FF075B881}"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360404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5F43C-D677-4429-887B-998FF075B881}"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1830125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07031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5F43C-D677-4429-887B-998FF075B881}"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792F1C-E812-4900-AE97-2C117BDA4124}" type="slidenum">
              <a:rPr lang="en-GB" smtClean="0"/>
              <a:t>‹#›</a:t>
            </a:fld>
            <a:endParaRPr lang="en-GB"/>
          </a:p>
        </p:txBody>
      </p:sp>
    </p:spTree>
    <p:extLst>
      <p:ext uri="{BB962C8B-B14F-4D97-AF65-F5344CB8AC3E}">
        <p14:creationId xmlns:p14="http://schemas.microsoft.com/office/powerpoint/2010/main" val="201138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5F43C-D677-4429-887B-998FF075B881}" type="datetimeFigureOut">
              <a:rPr lang="en-GB" smtClean="0"/>
              <a:t>08/09/2025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2F1C-E812-4900-AE97-2C117BDA4124}" type="slidenum">
              <a:rPr lang="en-GB" smtClean="0"/>
              <a:t>‹#›</a:t>
            </a:fld>
            <a:endParaRPr lang="en-GB"/>
          </a:p>
        </p:txBody>
      </p:sp>
    </p:spTree>
    <p:extLst>
      <p:ext uri="{BB962C8B-B14F-4D97-AF65-F5344CB8AC3E}">
        <p14:creationId xmlns:p14="http://schemas.microsoft.com/office/powerpoint/2010/main" val="145941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MouHylPjOAhUBlhQKHWzOB3AQjRwIBw&amp;url=http://www.clipartpanda.com/categories/girl-student-thinking-clipart&amp;bvm=bv.131783435,d.ZGg&amp;psig=AFQjCNGBkZDs7B_vznKmPeVl2vEAzCTKlw&amp;ust=147316267961053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C2B9-3EBA-F76B-4DB1-B8BA523C0EE9}"/>
              </a:ext>
            </a:extLst>
          </p:cNvPr>
          <p:cNvSpPr>
            <a:spLocks noGrp="1"/>
          </p:cNvSpPr>
          <p:nvPr>
            <p:ph type="title"/>
          </p:nvPr>
        </p:nvSpPr>
        <p:spPr>
          <a:xfrm>
            <a:off x="393405" y="274638"/>
            <a:ext cx="11515060" cy="1143000"/>
          </a:xfrm>
        </p:spPr>
        <p:txBody>
          <a:bodyPr>
            <a:normAutofit fontScale="90000"/>
          </a:bodyPr>
          <a:lstStyle/>
          <a:p>
            <a:pPr algn="l"/>
            <a:r>
              <a:rPr lang="en-GB" b="1" dirty="0">
                <a:solidFill>
                  <a:schemeClr val="tx2"/>
                </a:solidFill>
              </a:rPr>
              <a:t>Carers Lead Learning Network Meeting </a:t>
            </a:r>
          </a:p>
        </p:txBody>
      </p:sp>
      <p:pic>
        <p:nvPicPr>
          <p:cNvPr id="5" name="Content Placeholder 4">
            <a:extLst>
              <a:ext uri="{FF2B5EF4-FFF2-40B4-BE49-F238E27FC236}">
                <a16:creationId xmlns:a16="http://schemas.microsoft.com/office/drawing/2014/main" id="{21523B1F-B698-5803-9FFA-E1DC10645F8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6769" y="5044181"/>
            <a:ext cx="2811088" cy="1142999"/>
          </a:xfrm>
          <a:prstGeom prst="rect">
            <a:avLst/>
          </a:prstGeom>
          <a:noFill/>
          <a:ln>
            <a:noFill/>
          </a:ln>
        </p:spPr>
      </p:pic>
      <p:pic>
        <p:nvPicPr>
          <p:cNvPr id="6" name="Picture 5">
            <a:extLst>
              <a:ext uri="{FF2B5EF4-FFF2-40B4-BE49-F238E27FC236}">
                <a16:creationId xmlns:a16="http://schemas.microsoft.com/office/drawing/2014/main" id="{1A8EF4AD-2231-DF98-1ED4-E93958352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7457" y="5044181"/>
            <a:ext cx="1245053" cy="1143000"/>
          </a:xfrm>
          <a:prstGeom prst="rect">
            <a:avLst/>
          </a:prstGeom>
          <a:noFill/>
          <a:ln>
            <a:noFill/>
          </a:ln>
        </p:spPr>
      </p:pic>
      <p:pic>
        <p:nvPicPr>
          <p:cNvPr id="7" name="Picture 6">
            <a:extLst>
              <a:ext uri="{FF2B5EF4-FFF2-40B4-BE49-F238E27FC236}">
                <a16:creationId xmlns:a16="http://schemas.microsoft.com/office/drawing/2014/main" id="{83C156DA-5E65-2400-33FF-A845964E8F25}"/>
              </a:ext>
            </a:extLst>
          </p:cNvPr>
          <p:cNvPicPr>
            <a:picLocks noChangeAspect="1"/>
          </p:cNvPicPr>
          <p:nvPr/>
        </p:nvPicPr>
        <p:blipFill>
          <a:blip r:embed="rId4"/>
          <a:stretch>
            <a:fillRect/>
          </a:stretch>
        </p:blipFill>
        <p:spPr>
          <a:xfrm>
            <a:off x="5878792" y="4961189"/>
            <a:ext cx="1164265" cy="1225991"/>
          </a:xfrm>
          <a:prstGeom prst="rect">
            <a:avLst/>
          </a:prstGeom>
        </p:spPr>
      </p:pic>
      <p:pic>
        <p:nvPicPr>
          <p:cNvPr id="8" name="Picture 7">
            <a:extLst>
              <a:ext uri="{FF2B5EF4-FFF2-40B4-BE49-F238E27FC236}">
                <a16:creationId xmlns:a16="http://schemas.microsoft.com/office/drawing/2014/main" id="{2F6AA585-CBB9-E94D-D513-ECF04B57BBC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9339" y="5065951"/>
            <a:ext cx="1574800" cy="1016465"/>
          </a:xfrm>
          <a:prstGeom prst="rect">
            <a:avLst/>
          </a:prstGeom>
          <a:noFill/>
          <a:ln>
            <a:noFill/>
          </a:ln>
        </p:spPr>
      </p:pic>
      <p:pic>
        <p:nvPicPr>
          <p:cNvPr id="10" name="Picture 9" descr="A white cloud with blue circles and purple text&#10;&#10;AI-generated content may be incorrect.">
            <a:extLst>
              <a:ext uri="{FF2B5EF4-FFF2-40B4-BE49-F238E27FC236}">
                <a16:creationId xmlns:a16="http://schemas.microsoft.com/office/drawing/2014/main" id="{E897017C-EF09-B066-7DE9-C9F27FF5A7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8716" y="4810138"/>
            <a:ext cx="2046515" cy="1338942"/>
          </a:xfrm>
          <a:prstGeom prst="rect">
            <a:avLst/>
          </a:prstGeom>
        </p:spPr>
      </p:pic>
      <p:pic>
        <p:nvPicPr>
          <p:cNvPr id="12" name="Picture 11" descr="A blue and white logo&#10;&#10;AI-generated content may be incorrect.">
            <a:extLst>
              <a:ext uri="{FF2B5EF4-FFF2-40B4-BE49-F238E27FC236}">
                <a16:creationId xmlns:a16="http://schemas.microsoft.com/office/drawing/2014/main" id="{C9794170-A740-036A-1946-9F628083F5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236" y="1661927"/>
            <a:ext cx="11408229" cy="2289587"/>
          </a:xfrm>
          <a:prstGeom prst="rect">
            <a:avLst/>
          </a:prstGeom>
        </p:spPr>
      </p:pic>
    </p:spTree>
    <p:extLst>
      <p:ext uri="{BB962C8B-B14F-4D97-AF65-F5344CB8AC3E}">
        <p14:creationId xmlns:p14="http://schemas.microsoft.com/office/powerpoint/2010/main" val="160566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2CD3-3FA3-3DAE-201D-73944FE8A484}"/>
              </a:ext>
            </a:extLst>
          </p:cNvPr>
          <p:cNvSpPr>
            <a:spLocks noGrp="1"/>
          </p:cNvSpPr>
          <p:nvPr>
            <p:ph type="title"/>
          </p:nvPr>
        </p:nvSpPr>
        <p:spPr/>
        <p:txBody>
          <a:bodyPr/>
          <a:lstStyle/>
          <a:p>
            <a:pPr algn="l"/>
            <a:r>
              <a:rPr lang="en-GB" b="1" dirty="0">
                <a:solidFill>
                  <a:schemeClr val="tx2"/>
                </a:solidFill>
              </a:rPr>
              <a:t>Young Carers Voices </a:t>
            </a:r>
          </a:p>
        </p:txBody>
      </p:sp>
      <p:sp>
        <p:nvSpPr>
          <p:cNvPr id="3" name="Content Placeholder 2">
            <a:extLst>
              <a:ext uri="{FF2B5EF4-FFF2-40B4-BE49-F238E27FC236}">
                <a16:creationId xmlns:a16="http://schemas.microsoft.com/office/drawing/2014/main" id="{EBE293FC-121F-8426-CEF1-2CD66BD45807}"/>
              </a:ext>
            </a:extLst>
          </p:cNvPr>
          <p:cNvSpPr>
            <a:spLocks noGrp="1"/>
          </p:cNvSpPr>
          <p:nvPr>
            <p:ph idx="1"/>
          </p:nvPr>
        </p:nvSpPr>
        <p:spPr/>
        <p:txBody>
          <a:bodyPr>
            <a:normAutofit/>
          </a:bodyPr>
          <a:lstStyle/>
          <a:p>
            <a:pPr marL="0" indent="0">
              <a:buNone/>
            </a:pPr>
            <a:endParaRPr lang="en-GB" sz="800" dirty="0"/>
          </a:p>
          <a:p>
            <a:pPr marL="0" indent="0">
              <a:buNone/>
            </a:pPr>
            <a:r>
              <a:rPr lang="en-GB" sz="1600" b="1" dirty="0"/>
              <a:t>Managing my feelings - stress and worry</a:t>
            </a:r>
          </a:p>
          <a:p>
            <a:pPr marL="0" indent="0">
              <a:buNone/>
            </a:pPr>
            <a:endParaRPr lang="en-GB" sz="1600" b="1" dirty="0"/>
          </a:p>
          <a:p>
            <a:pPr marL="0" indent="0">
              <a:buNone/>
            </a:pPr>
            <a:r>
              <a:rPr lang="en-GB" sz="1600" b="1" dirty="0"/>
              <a:t>Struggling to concentrate at school</a:t>
            </a:r>
          </a:p>
          <a:p>
            <a:pPr marL="0" indent="0">
              <a:buNone/>
            </a:pPr>
            <a:endParaRPr lang="en-GB" sz="1600" dirty="0"/>
          </a:p>
          <a:p>
            <a:pPr marL="0" indent="0">
              <a:buNone/>
            </a:pPr>
            <a:r>
              <a:rPr lang="en-GB" sz="1600" b="1" dirty="0"/>
              <a:t>My family not having enough money </a:t>
            </a:r>
          </a:p>
          <a:p>
            <a:pPr marL="0" indent="0" algn="ctr">
              <a:buNone/>
            </a:pPr>
            <a:endParaRPr lang="en-GB" sz="1600" dirty="0"/>
          </a:p>
          <a:p>
            <a:pPr marL="0" indent="0">
              <a:buNone/>
            </a:pPr>
            <a:r>
              <a:rPr lang="en-GB"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On average it take 3 years for a Young Carer to be identified</a:t>
            </a:r>
          </a:p>
          <a:p>
            <a:pPr marL="0" indent="0">
              <a:buNone/>
            </a:pPr>
            <a:r>
              <a:rPr lang="en-GB"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and for a Young Carers assessment to be undertaken. </a:t>
            </a:r>
          </a:p>
          <a:p>
            <a:pPr marL="0" indent="0">
              <a:buNone/>
            </a:pPr>
            <a:endParaRPr lang="en-GB" sz="1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Not every young carer will need an assessment and not every </a:t>
            </a:r>
          </a:p>
          <a:p>
            <a:pPr marL="0" indent="0">
              <a:buNone/>
            </a:pPr>
            <a:r>
              <a:rPr lang="en-GB"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family will need additional support or a specialist service.</a:t>
            </a:r>
            <a:endPar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082420A-DCA1-97F9-0CE6-63FFE408DDF5}"/>
              </a:ext>
            </a:extLst>
          </p:cNvPr>
          <p:cNvSpPr txBox="1"/>
          <p:nvPr/>
        </p:nvSpPr>
        <p:spPr>
          <a:xfrm>
            <a:off x="7221074" y="1016286"/>
            <a:ext cx="4476750" cy="430887"/>
          </a:xfrm>
          <a:prstGeom prst="rect">
            <a:avLst/>
          </a:prstGeom>
          <a:noFill/>
        </p:spPr>
        <p:txBody>
          <a:bodyPr wrap="square" rtlCol="0">
            <a:spAutoFit/>
          </a:bodyPr>
          <a:lstStyle/>
          <a:p>
            <a:endParaRPr lang="en-GB" sz="400" b="1" dirty="0">
              <a:latin typeface="Verdana" panose="020B0604030504040204" pitchFamily="34" charset="0"/>
              <a:ea typeface="Verdana" panose="020B0604030504040204" pitchFamily="34" charset="0"/>
            </a:endParaRPr>
          </a:p>
          <a:p>
            <a:endParaRPr lang="en-GB" dirty="0"/>
          </a:p>
        </p:txBody>
      </p:sp>
      <p:pic>
        <p:nvPicPr>
          <p:cNvPr id="7" name="Picture 6">
            <a:extLst>
              <a:ext uri="{FF2B5EF4-FFF2-40B4-BE49-F238E27FC236}">
                <a16:creationId xmlns:a16="http://schemas.microsoft.com/office/drawing/2014/main" id="{52E7FE11-30BB-DB6C-24D4-3F531502AA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530" y="1600201"/>
            <a:ext cx="4156753" cy="1854200"/>
          </a:xfrm>
          <a:prstGeom prst="rect">
            <a:avLst/>
          </a:prstGeom>
          <a:noFill/>
          <a:ln>
            <a:noFill/>
          </a:ln>
        </p:spPr>
      </p:pic>
      <p:pic>
        <p:nvPicPr>
          <p:cNvPr id="8" name="Picture 7">
            <a:extLst>
              <a:ext uri="{FF2B5EF4-FFF2-40B4-BE49-F238E27FC236}">
                <a16:creationId xmlns:a16="http://schemas.microsoft.com/office/drawing/2014/main" id="{BF43FA25-246B-9289-F48D-2C3127E039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1" t="13147" r="3722" b="6498"/>
          <a:stretch/>
        </p:blipFill>
        <p:spPr bwMode="auto">
          <a:xfrm>
            <a:off x="6974958" y="3732029"/>
            <a:ext cx="4082325" cy="21977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81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B07E-04AC-53F9-0C8B-2B180D1CB9CE}"/>
              </a:ext>
            </a:extLst>
          </p:cNvPr>
          <p:cNvSpPr>
            <a:spLocks noGrp="1"/>
          </p:cNvSpPr>
          <p:nvPr>
            <p:ph type="title"/>
          </p:nvPr>
        </p:nvSpPr>
        <p:spPr/>
        <p:txBody>
          <a:bodyPr/>
          <a:lstStyle/>
          <a:p>
            <a:pPr algn="l"/>
            <a:r>
              <a:rPr lang="en-GB" b="1" dirty="0">
                <a:solidFill>
                  <a:schemeClr val="tx2"/>
                </a:solidFill>
              </a:rPr>
              <a:t>Contact details</a:t>
            </a:r>
          </a:p>
        </p:txBody>
      </p:sp>
      <p:sp>
        <p:nvSpPr>
          <p:cNvPr id="4" name="Content Placeholder 2">
            <a:extLst>
              <a:ext uri="{FF2B5EF4-FFF2-40B4-BE49-F238E27FC236}">
                <a16:creationId xmlns:a16="http://schemas.microsoft.com/office/drawing/2014/main" id="{7D892357-3D2E-01ED-B52E-3E665B3F5CDD}"/>
              </a:ext>
            </a:extLst>
          </p:cNvPr>
          <p:cNvSpPr>
            <a:spLocks noGrp="1"/>
          </p:cNvSpPr>
          <p:nvPr>
            <p:ph idx="1"/>
          </p:nvPr>
        </p:nvSpPr>
        <p:spPr>
          <a:xfrm>
            <a:off x="609600" y="1600200"/>
            <a:ext cx="10972800" cy="4525963"/>
          </a:xfrm>
        </p:spPr>
        <p:txBody>
          <a:bodyPr anchor="t">
            <a:normAutofit/>
          </a:bodyPr>
          <a:lstStyle/>
          <a:p>
            <a:pPr marL="0" indent="0">
              <a:buNone/>
            </a:pPr>
            <a:endParaRPr lang="en-GB" sz="2400" dirty="0"/>
          </a:p>
          <a:p>
            <a:pPr marL="0" indent="0">
              <a:buNone/>
            </a:pPr>
            <a:r>
              <a:rPr lang="en-GB" sz="2400" b="1" dirty="0">
                <a:solidFill>
                  <a:schemeClr val="tx2"/>
                </a:solidFill>
              </a:rPr>
              <a:t>Email: </a:t>
            </a:r>
            <a:r>
              <a:rPr lang="en-GB" sz="2400" dirty="0"/>
              <a:t>youngcarers@westsussex.gov.uk</a:t>
            </a:r>
          </a:p>
          <a:p>
            <a:pPr marL="0" indent="0">
              <a:buNone/>
            </a:pPr>
            <a:endParaRPr lang="en-GB" sz="2400" dirty="0"/>
          </a:p>
          <a:p>
            <a:pPr marL="0" indent="0">
              <a:buNone/>
            </a:pPr>
            <a:r>
              <a:rPr lang="en-GB" sz="2400" b="1" dirty="0">
                <a:solidFill>
                  <a:schemeClr val="tx2"/>
                </a:solidFill>
              </a:rPr>
              <a:t>Call: </a:t>
            </a:r>
            <a:r>
              <a:rPr lang="en-GB" sz="2400" dirty="0"/>
              <a:t>01903 270300</a:t>
            </a:r>
          </a:p>
          <a:p>
            <a:pPr marL="0" indent="0">
              <a:buNone/>
            </a:pPr>
            <a:endParaRPr lang="en-GB" sz="2400" dirty="0"/>
          </a:p>
          <a:p>
            <a:pPr marL="0" indent="0">
              <a:buNone/>
            </a:pPr>
            <a:r>
              <a:rPr lang="en-GB" sz="2400" b="1" dirty="0">
                <a:solidFill>
                  <a:schemeClr val="tx2"/>
                </a:solidFill>
              </a:rPr>
              <a:t>Website: </a:t>
            </a:r>
          </a:p>
          <a:p>
            <a:pPr marL="0" indent="0">
              <a:buNone/>
            </a:pPr>
            <a:r>
              <a:rPr lang="en-GB" sz="2400" dirty="0"/>
              <a:t>https://www.westsussex.gov.uk/education-children-and-families/young-carers/</a:t>
            </a:r>
          </a:p>
        </p:txBody>
      </p:sp>
    </p:spTree>
    <p:extLst>
      <p:ext uri="{BB962C8B-B14F-4D97-AF65-F5344CB8AC3E}">
        <p14:creationId xmlns:p14="http://schemas.microsoft.com/office/powerpoint/2010/main" val="11885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2FC3-D960-2406-6C04-9E5F5EACE81D}"/>
              </a:ext>
            </a:extLst>
          </p:cNvPr>
          <p:cNvSpPr>
            <a:spLocks noGrp="1"/>
          </p:cNvSpPr>
          <p:nvPr>
            <p:ph type="title"/>
          </p:nvPr>
        </p:nvSpPr>
        <p:spPr/>
        <p:txBody>
          <a:bodyPr>
            <a:normAutofit fontScale="90000"/>
          </a:bodyPr>
          <a:lstStyle/>
          <a:p>
            <a:pPr algn="l"/>
            <a:r>
              <a:rPr lang="en-GB" sz="3600" b="1" dirty="0">
                <a:solidFill>
                  <a:schemeClr val="tx2"/>
                </a:solidFill>
              </a:rPr>
              <a:t>The support young carers said they most need:</a:t>
            </a:r>
            <a:br>
              <a:rPr lang="en-GB" dirty="0"/>
            </a:br>
            <a:endParaRPr lang="en-GB" dirty="0"/>
          </a:p>
        </p:txBody>
      </p:sp>
      <p:sp>
        <p:nvSpPr>
          <p:cNvPr id="3" name="Content Placeholder 2">
            <a:extLst>
              <a:ext uri="{FF2B5EF4-FFF2-40B4-BE49-F238E27FC236}">
                <a16:creationId xmlns:a16="http://schemas.microsoft.com/office/drawing/2014/main" id="{869C9C28-9917-693C-2C19-E505B452A1F6}"/>
              </a:ext>
            </a:extLst>
          </p:cNvPr>
          <p:cNvSpPr>
            <a:spLocks noGrp="1"/>
          </p:cNvSpPr>
          <p:nvPr>
            <p:ph idx="1"/>
          </p:nvPr>
        </p:nvSpPr>
        <p:spPr>
          <a:xfrm>
            <a:off x="609600" y="1417638"/>
            <a:ext cx="10972800" cy="4924685"/>
          </a:xfrm>
        </p:spPr>
        <p:txBody>
          <a:bodyPr>
            <a:normAutofit/>
          </a:bodyPr>
          <a:lstStyle/>
          <a:p>
            <a:r>
              <a:rPr lang="en-GB" sz="2400" dirty="0"/>
              <a:t>Raising awareness about young carers so what I am doing to help out is recognised as soon as possible</a:t>
            </a:r>
          </a:p>
          <a:p>
            <a:pPr marL="0" indent="0">
              <a:buNone/>
            </a:pPr>
            <a:endParaRPr lang="en-GB" sz="900" dirty="0"/>
          </a:p>
          <a:p>
            <a:r>
              <a:rPr lang="en-GB" sz="2400" dirty="0"/>
              <a:t>Having a designated young carers person in school who I can speak to if needed</a:t>
            </a:r>
          </a:p>
          <a:p>
            <a:pPr marL="0" indent="0">
              <a:buNone/>
            </a:pPr>
            <a:endParaRPr lang="en-GB" sz="900" dirty="0"/>
          </a:p>
          <a:p>
            <a:r>
              <a:rPr lang="en-GB" sz="2400" dirty="0"/>
              <a:t>Having extra support when I move schools, move on to college or university or start work or leave home</a:t>
            </a:r>
          </a:p>
          <a:p>
            <a:pPr marL="0" indent="0">
              <a:buNone/>
            </a:pPr>
            <a:endParaRPr lang="en-GB" sz="800" dirty="0"/>
          </a:p>
          <a:p>
            <a:r>
              <a:rPr lang="en-GB" sz="2400" dirty="0"/>
              <a:t>More help for my family so I don’t have to do so much</a:t>
            </a:r>
          </a:p>
          <a:p>
            <a:pPr marL="0" indent="0">
              <a:buNone/>
            </a:pPr>
            <a:endParaRPr lang="en-GB" sz="800" dirty="0"/>
          </a:p>
          <a:p>
            <a:r>
              <a:rPr lang="en-GB" sz="2400" dirty="0"/>
              <a:t>Increased funding for a break so I can take part in activities outside of home</a:t>
            </a:r>
          </a:p>
          <a:p>
            <a:endParaRPr lang="en-GB" sz="3000" dirty="0"/>
          </a:p>
          <a:p>
            <a:pPr marL="0" indent="0">
              <a:buNone/>
            </a:pPr>
            <a:endParaRPr lang="en-GB" sz="900" dirty="0"/>
          </a:p>
          <a:p>
            <a:endParaRPr lang="en-GB" dirty="0"/>
          </a:p>
        </p:txBody>
      </p:sp>
    </p:spTree>
    <p:extLst>
      <p:ext uri="{BB962C8B-B14F-4D97-AF65-F5344CB8AC3E}">
        <p14:creationId xmlns:p14="http://schemas.microsoft.com/office/powerpoint/2010/main" val="30537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D6AE-FBAE-5B9A-3CDF-AC66A4E8A76F}"/>
              </a:ext>
            </a:extLst>
          </p:cNvPr>
          <p:cNvSpPr>
            <a:spLocks noGrp="1"/>
          </p:cNvSpPr>
          <p:nvPr>
            <p:ph type="ctrTitle"/>
          </p:nvPr>
        </p:nvSpPr>
        <p:spPr>
          <a:xfrm>
            <a:off x="1748125" y="625034"/>
            <a:ext cx="8691080" cy="2975417"/>
          </a:xfrm>
        </p:spPr>
        <p:txBody>
          <a:bodyPr/>
          <a:lstStyle/>
          <a:p>
            <a:r>
              <a:rPr lang="en-GB" b="1" dirty="0">
                <a:solidFill>
                  <a:schemeClr val="tx2"/>
                </a:solidFill>
              </a:rPr>
              <a:t>Thanks for listening </a:t>
            </a:r>
          </a:p>
        </p:txBody>
      </p:sp>
      <p:sp>
        <p:nvSpPr>
          <p:cNvPr id="3" name="Subtitle 2">
            <a:extLst>
              <a:ext uri="{FF2B5EF4-FFF2-40B4-BE49-F238E27FC236}">
                <a16:creationId xmlns:a16="http://schemas.microsoft.com/office/drawing/2014/main" id="{95F1BD26-EB56-3DA6-7AC2-7511FEFC4DFB}"/>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34539D78-0E7E-227C-6CE3-1935505394D3}"/>
              </a:ext>
            </a:extLst>
          </p:cNvPr>
          <p:cNvPicPr>
            <a:picLocks noChangeAspect="1"/>
          </p:cNvPicPr>
          <p:nvPr/>
        </p:nvPicPr>
        <p:blipFill>
          <a:blip r:embed="rId2"/>
          <a:stretch>
            <a:fillRect/>
          </a:stretch>
        </p:blipFill>
        <p:spPr>
          <a:xfrm>
            <a:off x="4202099" y="2705634"/>
            <a:ext cx="3783131" cy="1037691"/>
          </a:xfrm>
          <a:prstGeom prst="rect">
            <a:avLst/>
          </a:prstGeom>
        </p:spPr>
      </p:pic>
    </p:spTree>
    <p:extLst>
      <p:ext uri="{BB962C8B-B14F-4D97-AF65-F5344CB8AC3E}">
        <p14:creationId xmlns:p14="http://schemas.microsoft.com/office/powerpoint/2010/main" val="196362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7F94-376D-2490-5F5A-3EE078C26E64}"/>
              </a:ext>
            </a:extLst>
          </p:cNvPr>
          <p:cNvSpPr>
            <a:spLocks noGrp="1"/>
          </p:cNvSpPr>
          <p:nvPr>
            <p:ph type="title"/>
          </p:nvPr>
        </p:nvSpPr>
        <p:spPr/>
        <p:txBody>
          <a:bodyPr/>
          <a:lstStyle/>
          <a:p>
            <a:pPr algn="l"/>
            <a:r>
              <a:rPr lang="en-GB" b="1" dirty="0">
                <a:solidFill>
                  <a:schemeClr val="tx2"/>
                </a:solidFill>
              </a:rPr>
              <a:t>Overview</a:t>
            </a:r>
          </a:p>
        </p:txBody>
      </p:sp>
      <p:sp>
        <p:nvSpPr>
          <p:cNvPr id="3" name="Content Placeholder 2">
            <a:extLst>
              <a:ext uri="{FF2B5EF4-FFF2-40B4-BE49-F238E27FC236}">
                <a16:creationId xmlns:a16="http://schemas.microsoft.com/office/drawing/2014/main" id="{7C4BCBCC-C074-369C-010A-6BA6B40185A2}"/>
              </a:ext>
            </a:extLst>
          </p:cNvPr>
          <p:cNvSpPr>
            <a:spLocks noGrp="1"/>
          </p:cNvSpPr>
          <p:nvPr>
            <p:ph idx="1"/>
          </p:nvPr>
        </p:nvSpPr>
        <p:spPr/>
        <p:txBody>
          <a:bodyPr>
            <a:normAutofit/>
          </a:bodyPr>
          <a:lstStyle/>
          <a:p>
            <a:r>
              <a:rPr lang="en-GB" sz="2400" dirty="0"/>
              <a:t>WSCC definition of a young carer</a:t>
            </a:r>
          </a:p>
          <a:p>
            <a:pPr marL="0" indent="0">
              <a:buNone/>
            </a:pPr>
            <a:endParaRPr lang="en-GB" sz="2400" dirty="0"/>
          </a:p>
          <a:p>
            <a:r>
              <a:rPr lang="en-GB" sz="2400" dirty="0"/>
              <a:t>The team and their work</a:t>
            </a:r>
          </a:p>
          <a:p>
            <a:pPr marL="0" indent="0">
              <a:buNone/>
            </a:pPr>
            <a:endParaRPr lang="en-GB" sz="2400" dirty="0"/>
          </a:p>
          <a:p>
            <a:r>
              <a:rPr lang="en-GB" sz="2400" dirty="0"/>
              <a:t>Young Carers Family Service - criteria &amp; threshold</a:t>
            </a:r>
          </a:p>
          <a:p>
            <a:pPr marL="0" indent="0">
              <a:buNone/>
            </a:pPr>
            <a:endParaRPr lang="en-GB" sz="2400" dirty="0"/>
          </a:p>
          <a:p>
            <a:r>
              <a:rPr lang="en-GB" sz="2400" dirty="0"/>
              <a:t>Young Carers Voices</a:t>
            </a:r>
          </a:p>
          <a:p>
            <a:pPr marL="0" indent="0">
              <a:buNone/>
            </a:pPr>
            <a:endParaRPr lang="en-GB" sz="2400" dirty="0"/>
          </a:p>
          <a:p>
            <a:r>
              <a:rPr lang="en-GB" sz="2400" dirty="0"/>
              <a:t>Q&amp;A</a:t>
            </a:r>
          </a:p>
        </p:txBody>
      </p:sp>
    </p:spTree>
    <p:extLst>
      <p:ext uri="{BB962C8B-B14F-4D97-AF65-F5344CB8AC3E}">
        <p14:creationId xmlns:p14="http://schemas.microsoft.com/office/powerpoint/2010/main" val="28966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E43F-ACFA-E971-3418-134134240FDE}"/>
              </a:ext>
            </a:extLst>
          </p:cNvPr>
          <p:cNvSpPr>
            <a:spLocks noGrp="1"/>
          </p:cNvSpPr>
          <p:nvPr>
            <p:ph type="title"/>
          </p:nvPr>
        </p:nvSpPr>
        <p:spPr/>
        <p:txBody>
          <a:bodyPr/>
          <a:lstStyle/>
          <a:p>
            <a:r>
              <a:rPr lang="en-GB" b="1" dirty="0">
                <a:solidFill>
                  <a:schemeClr val="tx2"/>
                </a:solidFill>
              </a:rPr>
              <a:t>Who are the Young Carers?</a:t>
            </a:r>
          </a:p>
        </p:txBody>
      </p:sp>
      <p:sp>
        <p:nvSpPr>
          <p:cNvPr id="3" name="Content Placeholder 2">
            <a:extLst>
              <a:ext uri="{FF2B5EF4-FFF2-40B4-BE49-F238E27FC236}">
                <a16:creationId xmlns:a16="http://schemas.microsoft.com/office/drawing/2014/main" id="{8CAD3DC0-3533-0440-45B0-46856DEA46C7}"/>
              </a:ext>
            </a:extLst>
          </p:cNvPr>
          <p:cNvSpPr>
            <a:spLocks noGrp="1"/>
          </p:cNvSpPr>
          <p:nvPr>
            <p:ph idx="1"/>
          </p:nvPr>
        </p:nvSpPr>
        <p:spPr/>
        <p:txBody>
          <a:bodyPr/>
          <a:lstStyle/>
          <a:p>
            <a:pPr marL="0" indent="0" algn="ctr">
              <a:buNone/>
            </a:pPr>
            <a:r>
              <a:rPr lang="en-GB" sz="2800" dirty="0"/>
              <a:t>A young carer is a young person under the age of 18 whose life is affected by the care needs of another person, who may have any disability or long-term illness. </a:t>
            </a:r>
          </a:p>
          <a:p>
            <a:pPr marL="0" indent="0" algn="ctr">
              <a:buNone/>
            </a:pPr>
            <a:endParaRPr lang="en-GB" sz="2800" dirty="0"/>
          </a:p>
          <a:p>
            <a:pPr marL="0" indent="0" algn="ctr">
              <a:buNone/>
            </a:pPr>
            <a:r>
              <a:rPr lang="en-GB" sz="2800" dirty="0"/>
              <a:t>This could be anybody with a physical or learning disability, mental health problem, long term chronic health condition, someone who misuses drugs or alcohol, or is elderly and frail.</a:t>
            </a:r>
            <a:br>
              <a:rPr lang="en-GB" sz="2800" dirty="0"/>
            </a:br>
            <a:endParaRPr lang="en-GB" sz="28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1987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A262-00E6-7681-5CA7-C2EBF26BDB04}"/>
              </a:ext>
            </a:extLst>
          </p:cNvPr>
          <p:cNvSpPr>
            <a:spLocks noGrp="1"/>
          </p:cNvSpPr>
          <p:nvPr>
            <p:ph type="title"/>
          </p:nvPr>
        </p:nvSpPr>
        <p:spPr/>
        <p:txBody>
          <a:bodyPr/>
          <a:lstStyle/>
          <a:p>
            <a:r>
              <a:rPr lang="en-GB" b="1" dirty="0">
                <a:solidFill>
                  <a:schemeClr val="tx2"/>
                </a:solidFill>
              </a:rPr>
              <a:t>Young Carers in Context</a:t>
            </a:r>
          </a:p>
        </p:txBody>
      </p:sp>
      <p:sp>
        <p:nvSpPr>
          <p:cNvPr id="3" name="Content Placeholder 2">
            <a:extLst>
              <a:ext uri="{FF2B5EF4-FFF2-40B4-BE49-F238E27FC236}">
                <a16:creationId xmlns:a16="http://schemas.microsoft.com/office/drawing/2014/main" id="{222753B3-1053-BB81-AF65-1195100EEBA9}"/>
              </a:ext>
            </a:extLst>
          </p:cNvPr>
          <p:cNvSpPr>
            <a:spLocks noGrp="1"/>
          </p:cNvSpPr>
          <p:nvPr>
            <p:ph idx="1"/>
          </p:nvPr>
        </p:nvSpPr>
        <p:spPr/>
        <p:txBody>
          <a:bodyPr/>
          <a:lstStyle/>
          <a:p>
            <a:pPr marL="0" indent="0" algn="ctr">
              <a:buNone/>
              <a:defRPr/>
            </a:pPr>
            <a:r>
              <a:rPr lang="en-GB" dirty="0">
                <a:solidFill>
                  <a:prstClr val="black"/>
                </a:solidFill>
              </a:rPr>
              <a:t>Young carers provide, or help to provide, a level of care and support to that person and take on a level of responsibility usually associated with an adult.</a:t>
            </a:r>
          </a:p>
          <a:p>
            <a:pPr marL="0" indent="0">
              <a:buNone/>
              <a:defRPr/>
            </a:pPr>
            <a:r>
              <a:rPr lang="en-GB" dirty="0">
                <a:solidFill>
                  <a:prstClr val="black"/>
                </a:solidFill>
              </a:rPr>
              <a:t> </a:t>
            </a:r>
          </a:p>
          <a:p>
            <a:pPr marL="0" indent="0" algn="ctr">
              <a:buNone/>
              <a:defRPr/>
            </a:pPr>
            <a:r>
              <a:rPr lang="en-GB" i="1" dirty="0">
                <a:solidFill>
                  <a:prstClr val="black"/>
                </a:solidFill>
              </a:rPr>
              <a:t>The person they care for is usually someone they live with and could be a parent, sibling, grandparent or other relative.</a:t>
            </a:r>
          </a:p>
          <a:p>
            <a:endParaRPr lang="en-GB" dirty="0"/>
          </a:p>
        </p:txBody>
      </p:sp>
    </p:spTree>
    <p:extLst>
      <p:ext uri="{BB962C8B-B14F-4D97-AF65-F5344CB8AC3E}">
        <p14:creationId xmlns:p14="http://schemas.microsoft.com/office/powerpoint/2010/main" val="370765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97F3-C042-07EA-CD03-9DF5A7CA79EA}"/>
              </a:ext>
            </a:extLst>
          </p:cNvPr>
          <p:cNvSpPr>
            <a:spLocks noGrp="1"/>
          </p:cNvSpPr>
          <p:nvPr>
            <p:ph type="title"/>
          </p:nvPr>
        </p:nvSpPr>
        <p:spPr/>
        <p:txBody>
          <a:bodyPr/>
          <a:lstStyle/>
          <a:p>
            <a:r>
              <a:rPr lang="en-GB" dirty="0">
                <a:solidFill>
                  <a:schemeClr val="tx2"/>
                </a:solidFill>
              </a:rPr>
              <a:t>What might young carers be doing?</a:t>
            </a:r>
          </a:p>
        </p:txBody>
      </p:sp>
      <p:sp>
        <p:nvSpPr>
          <p:cNvPr id="3" name="Content Placeholder 2">
            <a:extLst>
              <a:ext uri="{FF2B5EF4-FFF2-40B4-BE49-F238E27FC236}">
                <a16:creationId xmlns:a16="http://schemas.microsoft.com/office/drawing/2014/main" id="{C0458F79-CF17-E041-A062-0E56CCF1EFBE}"/>
              </a:ext>
            </a:extLst>
          </p:cNvPr>
          <p:cNvSpPr>
            <a:spLocks noGrp="1"/>
          </p:cNvSpPr>
          <p:nvPr>
            <p:ph idx="1"/>
          </p:nvPr>
        </p:nvSpPr>
        <p:spPr>
          <a:xfrm>
            <a:off x="1729448" y="1369578"/>
            <a:ext cx="8728435" cy="4652081"/>
          </a:xfrm>
        </p:spPr>
        <p:txBody>
          <a:bodyPr/>
          <a:lstStyle/>
          <a:p>
            <a:pPr marL="0" indent="0">
              <a:buNone/>
            </a:pPr>
            <a:endParaRPr lang="en-GB" dirty="0"/>
          </a:p>
        </p:txBody>
      </p:sp>
      <p:sp>
        <p:nvSpPr>
          <p:cNvPr id="5" name="Oval 4">
            <a:extLst>
              <a:ext uri="{FF2B5EF4-FFF2-40B4-BE49-F238E27FC236}">
                <a16:creationId xmlns:a16="http://schemas.microsoft.com/office/drawing/2014/main" id="{29412000-78BB-3A9C-3F4F-EB2496D321E0}"/>
              </a:ext>
            </a:extLst>
          </p:cNvPr>
          <p:cNvSpPr/>
          <p:nvPr/>
        </p:nvSpPr>
        <p:spPr>
          <a:xfrm>
            <a:off x="2434778" y="3551899"/>
            <a:ext cx="3658886" cy="10430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latin typeface="Source Sans Pro" panose="020B0503030403020204" pitchFamily="34" charset="0"/>
              </a:rPr>
              <a:t>Personal care, such as helping someone dress, wash</a:t>
            </a:r>
          </a:p>
        </p:txBody>
      </p:sp>
      <p:sp>
        <p:nvSpPr>
          <p:cNvPr id="6" name="Oval 5">
            <a:extLst>
              <a:ext uri="{FF2B5EF4-FFF2-40B4-BE49-F238E27FC236}">
                <a16:creationId xmlns:a16="http://schemas.microsoft.com/office/drawing/2014/main" id="{64080765-225C-207F-0156-4C280F7A071B}"/>
              </a:ext>
            </a:extLst>
          </p:cNvPr>
          <p:cNvSpPr/>
          <p:nvPr/>
        </p:nvSpPr>
        <p:spPr>
          <a:xfrm>
            <a:off x="1751929" y="4793685"/>
            <a:ext cx="3384374" cy="114138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latin typeface="Source Sans Pro" panose="020B0503030403020204" pitchFamily="34" charset="0"/>
              </a:rPr>
              <a:t>Helping to give medicine/ collecting prescriptions.</a:t>
            </a:r>
          </a:p>
        </p:txBody>
      </p:sp>
      <p:sp>
        <p:nvSpPr>
          <p:cNvPr id="7" name="Oval 6">
            <a:extLst>
              <a:ext uri="{FF2B5EF4-FFF2-40B4-BE49-F238E27FC236}">
                <a16:creationId xmlns:a16="http://schemas.microsoft.com/office/drawing/2014/main" id="{81754BB0-2B54-FE58-B74C-2A3ECB007A5A}"/>
              </a:ext>
            </a:extLst>
          </p:cNvPr>
          <p:cNvSpPr/>
          <p:nvPr/>
        </p:nvSpPr>
        <p:spPr>
          <a:xfrm>
            <a:off x="8397822" y="3345050"/>
            <a:ext cx="2016224" cy="104307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000000"/>
                </a:solidFill>
                <a:latin typeface="Source Sans Pro" panose="020B0503030403020204" pitchFamily="34" charset="0"/>
              </a:rPr>
              <a:t>Managing the family budget.</a:t>
            </a:r>
          </a:p>
        </p:txBody>
      </p:sp>
      <p:sp>
        <p:nvSpPr>
          <p:cNvPr id="8" name="Oval 7">
            <a:extLst>
              <a:ext uri="{FF2B5EF4-FFF2-40B4-BE49-F238E27FC236}">
                <a16:creationId xmlns:a16="http://schemas.microsoft.com/office/drawing/2014/main" id="{A2BCA130-9653-3BF4-71CC-DDE6F7AE3C1F}"/>
              </a:ext>
            </a:extLst>
          </p:cNvPr>
          <p:cNvSpPr/>
          <p:nvPr/>
        </p:nvSpPr>
        <p:spPr>
          <a:xfrm>
            <a:off x="8158809" y="4496242"/>
            <a:ext cx="2257671" cy="123548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000000"/>
                </a:solidFill>
                <a:latin typeface="Source Sans Pro" panose="020B0503030403020204" pitchFamily="34" charset="0"/>
              </a:rPr>
              <a:t>Helping someone communicate.</a:t>
            </a:r>
          </a:p>
        </p:txBody>
      </p:sp>
      <p:sp>
        <p:nvSpPr>
          <p:cNvPr id="9" name="Oval 8">
            <a:extLst>
              <a:ext uri="{FF2B5EF4-FFF2-40B4-BE49-F238E27FC236}">
                <a16:creationId xmlns:a16="http://schemas.microsoft.com/office/drawing/2014/main" id="{F6658EE1-67A9-9AA6-F8EE-36075CB31646}"/>
              </a:ext>
            </a:extLst>
          </p:cNvPr>
          <p:cNvSpPr/>
          <p:nvPr/>
        </p:nvSpPr>
        <p:spPr>
          <a:xfrm>
            <a:off x="5373486" y="1583115"/>
            <a:ext cx="2376264" cy="16740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chemeClr val="tx1"/>
                </a:solidFill>
                <a:latin typeface="Source Sans Pro" panose="020B0503030403020204" pitchFamily="34" charset="0"/>
              </a:rPr>
              <a:t>Physical care, such as helping someone out of bed, eat, drink</a:t>
            </a:r>
          </a:p>
          <a:p>
            <a:pPr algn="ctr"/>
            <a:endParaRPr lang="en-GB" dirty="0">
              <a:solidFill>
                <a:schemeClr val="tx1"/>
              </a:solidFill>
            </a:endParaRPr>
          </a:p>
        </p:txBody>
      </p:sp>
      <p:sp>
        <p:nvSpPr>
          <p:cNvPr id="10" name="Oval 9">
            <a:extLst>
              <a:ext uri="{FF2B5EF4-FFF2-40B4-BE49-F238E27FC236}">
                <a16:creationId xmlns:a16="http://schemas.microsoft.com/office/drawing/2014/main" id="{1A361817-A32E-9A15-859C-6F771DA9851B}"/>
              </a:ext>
            </a:extLst>
          </p:cNvPr>
          <p:cNvSpPr/>
          <p:nvPr/>
        </p:nvSpPr>
        <p:spPr>
          <a:xfrm>
            <a:off x="7893766" y="1346938"/>
            <a:ext cx="2520280" cy="176523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solidFill>
                  <a:srgbClr val="000000"/>
                </a:solidFill>
                <a:latin typeface="Source Sans Pro" panose="020B0503030403020204" pitchFamily="34" charset="0"/>
              </a:rPr>
              <a:t>Emotional support, such as talking to someone who is distressed.</a:t>
            </a:r>
          </a:p>
          <a:p>
            <a:pPr algn="ctr"/>
            <a:endParaRPr lang="en-GB" dirty="0">
              <a:solidFill>
                <a:prstClr val="black"/>
              </a:solidFill>
            </a:endParaRPr>
          </a:p>
        </p:txBody>
      </p:sp>
      <p:sp>
        <p:nvSpPr>
          <p:cNvPr id="11" name="Oval 10">
            <a:extLst>
              <a:ext uri="{FF2B5EF4-FFF2-40B4-BE49-F238E27FC236}">
                <a16:creationId xmlns:a16="http://schemas.microsoft.com/office/drawing/2014/main" id="{25DB402E-5E1B-48B2-008B-196B17D89237}"/>
              </a:ext>
            </a:extLst>
          </p:cNvPr>
          <p:cNvSpPr/>
          <p:nvPr/>
        </p:nvSpPr>
        <p:spPr>
          <a:xfrm>
            <a:off x="1777955" y="1275216"/>
            <a:ext cx="3358348" cy="128997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rgbClr val="000000"/>
                </a:solidFill>
                <a:latin typeface="Source Sans Pro" panose="020B0503030403020204" pitchFamily="34" charset="0"/>
              </a:rPr>
              <a:t>Practical tasks, such as cooking, housework &amp;  shopping</a:t>
            </a:r>
          </a:p>
        </p:txBody>
      </p:sp>
      <p:pic>
        <p:nvPicPr>
          <p:cNvPr id="12" name="Picture 4" descr="Image result for thinking face gif">
            <a:hlinkClick r:id="rId3"/>
            <a:extLst>
              <a:ext uri="{FF2B5EF4-FFF2-40B4-BE49-F238E27FC236}">
                <a16:creationId xmlns:a16="http://schemas.microsoft.com/office/drawing/2014/main" id="{E01D3BE5-45DB-03B9-FB01-C205D32A7E35}"/>
              </a:ext>
            </a:extLst>
          </p:cNvPr>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3664" y="3551900"/>
            <a:ext cx="1714670" cy="2014843"/>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B30B7B5B-0538-31C0-3AF9-9C980EB77C8E}"/>
              </a:ext>
            </a:extLst>
          </p:cNvPr>
          <p:cNvSpPr/>
          <p:nvPr/>
        </p:nvSpPr>
        <p:spPr>
          <a:xfrm>
            <a:off x="1638266" y="2680842"/>
            <a:ext cx="3658886" cy="748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dirty="0">
                <a:solidFill>
                  <a:schemeClr val="tx1"/>
                </a:solidFill>
                <a:latin typeface="Source Sans Pro" panose="020B0503030403020204" pitchFamily="34" charset="0"/>
              </a:rPr>
              <a:t>Looking after brothers and sisters.</a:t>
            </a:r>
          </a:p>
        </p:txBody>
      </p:sp>
    </p:spTree>
    <p:extLst>
      <p:ext uri="{BB962C8B-B14F-4D97-AF65-F5344CB8AC3E}">
        <p14:creationId xmlns:p14="http://schemas.microsoft.com/office/powerpoint/2010/main" val="234724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28" y="160338"/>
            <a:ext cx="11050772" cy="523873"/>
          </a:xfrm>
        </p:spPr>
        <p:txBody>
          <a:bodyPr>
            <a:normAutofit/>
          </a:bodyPr>
          <a:lstStyle/>
          <a:p>
            <a:pPr algn="l"/>
            <a:r>
              <a:rPr lang="en-GB" sz="2800" b="1" dirty="0">
                <a:solidFill>
                  <a:schemeClr val="tx2"/>
                </a:solidFill>
              </a:rPr>
              <a:t>The team</a:t>
            </a:r>
          </a:p>
        </p:txBody>
      </p:sp>
      <p:sp>
        <p:nvSpPr>
          <p:cNvPr id="4" name="Title 1"/>
          <p:cNvSpPr>
            <a:spLocks noGrp="1"/>
          </p:cNvSpPr>
          <p:nvPr>
            <p:ph idx="1"/>
          </p:nvPr>
        </p:nvSpPr>
        <p:spPr>
          <a:xfrm>
            <a:off x="609600" y="684212"/>
            <a:ext cx="11239500" cy="5489577"/>
          </a:xfrm>
        </p:spPr>
        <p:txBody>
          <a:bodyPr>
            <a:noAutofit/>
          </a:bodyPr>
          <a:lstStyle/>
          <a:p>
            <a:pPr marL="0" indent="0">
              <a:buNone/>
            </a:pPr>
            <a:r>
              <a:rPr lang="en-GB" sz="1600" b="1" dirty="0">
                <a:solidFill>
                  <a:schemeClr val="tx2"/>
                </a:solidFill>
              </a:rPr>
              <a:t>Operations:</a:t>
            </a:r>
          </a:p>
          <a:p>
            <a:r>
              <a:rPr lang="en-GB" sz="1600" dirty="0"/>
              <a:t>Team Manager- David Brooks </a:t>
            </a:r>
          </a:p>
          <a:p>
            <a:r>
              <a:rPr lang="en-GB" sz="1600" dirty="0"/>
              <a:t>Referral and Allocations Lead- Sherri Cleaver</a:t>
            </a:r>
          </a:p>
          <a:p>
            <a:r>
              <a:rPr lang="en-GB" sz="1600" dirty="0"/>
              <a:t>Partnerships and Volunteering Projects Lead- Emma Capon</a:t>
            </a:r>
          </a:p>
          <a:p>
            <a:r>
              <a:rPr lang="en-GB" sz="1600" dirty="0"/>
              <a:t>Referral Coordinator - Helen Byrne</a:t>
            </a:r>
          </a:p>
          <a:p>
            <a:r>
              <a:rPr lang="en-GB" sz="1600" dirty="0"/>
              <a:t>Activity Programme Coordinator - Georgie Bean</a:t>
            </a:r>
          </a:p>
          <a:p>
            <a:pPr marL="0" indent="0">
              <a:buNone/>
            </a:pPr>
            <a:endParaRPr lang="en-GB" sz="800" dirty="0"/>
          </a:p>
          <a:p>
            <a:pPr marL="0" indent="0">
              <a:buNone/>
            </a:pPr>
            <a:r>
              <a:rPr lang="en-GB" sz="1600" b="1" dirty="0">
                <a:solidFill>
                  <a:schemeClr val="tx2"/>
                </a:solidFill>
              </a:rPr>
              <a:t>Keyworkers:</a:t>
            </a:r>
          </a:p>
          <a:p>
            <a:r>
              <a:rPr lang="en-GB" sz="1600" dirty="0"/>
              <a:t>Young Carers Mental Health Advisor - Serena Hall (Countywide) </a:t>
            </a:r>
          </a:p>
          <a:p>
            <a:r>
              <a:rPr lang="en-GB" sz="1600" dirty="0"/>
              <a:t>Crawley - Jamie Brotherton</a:t>
            </a:r>
          </a:p>
          <a:p>
            <a:r>
              <a:rPr lang="en-GB" sz="1600" dirty="0"/>
              <a:t>Worthing &amp; Adur - Nicola Foord</a:t>
            </a:r>
          </a:p>
          <a:p>
            <a:r>
              <a:rPr lang="en-GB" sz="1600" dirty="0"/>
              <a:t>Chichester- Amanda Trussler</a:t>
            </a:r>
          </a:p>
          <a:p>
            <a:r>
              <a:rPr lang="en-GB" sz="1600" dirty="0"/>
              <a:t>Arun - Joely Irish</a:t>
            </a:r>
          </a:p>
          <a:p>
            <a:r>
              <a:rPr lang="en-GB" sz="1600" dirty="0"/>
              <a:t>Horsham - Nicky Davies</a:t>
            </a:r>
          </a:p>
          <a:p>
            <a:r>
              <a:rPr lang="en-GB" sz="1600" dirty="0"/>
              <a:t>Mid-Sussex - Sarah Cutler</a:t>
            </a:r>
          </a:p>
          <a:p>
            <a:r>
              <a:rPr lang="en-GB" sz="1600" dirty="0"/>
              <a:t>Countywide - Alice Grace</a:t>
            </a:r>
          </a:p>
          <a:p>
            <a:r>
              <a:rPr lang="en-GB" sz="1600" dirty="0"/>
              <a:t>Countywide - Russel Minns</a:t>
            </a:r>
          </a:p>
          <a:p>
            <a:pPr marL="0" indent="0">
              <a:buNone/>
            </a:pPr>
            <a:endParaRPr lang="en-GB" sz="800" dirty="0"/>
          </a:p>
          <a:p>
            <a:pPr marL="0" indent="0">
              <a:buNone/>
            </a:pPr>
            <a:r>
              <a:rPr lang="en-GB" sz="1600" b="1" dirty="0">
                <a:solidFill>
                  <a:schemeClr val="tx2"/>
                </a:solidFill>
              </a:rPr>
              <a:t>Over</a:t>
            </a:r>
            <a:r>
              <a:rPr lang="en-GB" sz="1600" dirty="0">
                <a:solidFill>
                  <a:schemeClr val="tx2"/>
                </a:solidFill>
              </a:rPr>
              <a:t> </a:t>
            </a:r>
            <a:r>
              <a:rPr lang="en-GB" sz="1600" b="1" dirty="0">
                <a:solidFill>
                  <a:schemeClr val="tx2"/>
                </a:solidFill>
              </a:rPr>
              <a:t>50</a:t>
            </a:r>
            <a:r>
              <a:rPr lang="en-GB" sz="1600" dirty="0">
                <a:solidFill>
                  <a:schemeClr val="tx2"/>
                </a:solidFill>
              </a:rPr>
              <a:t> </a:t>
            </a:r>
            <a:r>
              <a:rPr lang="en-GB" sz="1600" b="1" dirty="0">
                <a:solidFill>
                  <a:schemeClr val="tx2"/>
                </a:solidFill>
              </a:rPr>
              <a:t>volunteers</a:t>
            </a:r>
            <a:r>
              <a:rPr lang="en-GB" sz="1600" dirty="0">
                <a:solidFill>
                  <a:schemeClr val="tx2"/>
                </a:solidFill>
              </a:rPr>
              <a:t> </a:t>
            </a:r>
            <a:r>
              <a:rPr lang="en-GB" sz="1600" dirty="0"/>
              <a:t>- including transport volunteers, group volunteers, activity volunteers, youth volunteers, volunteer mentors, micro volunteers, YCiS volunteers, panel volunteers</a:t>
            </a:r>
          </a:p>
        </p:txBody>
      </p:sp>
      <p:pic>
        <p:nvPicPr>
          <p:cNvPr id="3" name="Picture 2">
            <a:extLst>
              <a:ext uri="{FF2B5EF4-FFF2-40B4-BE49-F238E27FC236}">
                <a16:creationId xmlns:a16="http://schemas.microsoft.com/office/drawing/2014/main" id="{658DC6B3-571C-42CD-9D5F-D35B3762D6AA}"/>
              </a:ext>
            </a:extLst>
          </p:cNvPr>
          <p:cNvPicPr>
            <a:picLocks noChangeAspect="1"/>
          </p:cNvPicPr>
          <p:nvPr/>
        </p:nvPicPr>
        <p:blipFill>
          <a:blip r:embed="rId3"/>
          <a:stretch>
            <a:fillRect/>
          </a:stretch>
        </p:blipFill>
        <p:spPr>
          <a:xfrm>
            <a:off x="9010650" y="684211"/>
            <a:ext cx="2410847" cy="2546669"/>
          </a:xfrm>
          <a:prstGeom prst="rect">
            <a:avLst/>
          </a:prstGeom>
        </p:spPr>
      </p:pic>
    </p:spTree>
    <p:extLst>
      <p:ext uri="{BB962C8B-B14F-4D97-AF65-F5344CB8AC3E}">
        <p14:creationId xmlns:p14="http://schemas.microsoft.com/office/powerpoint/2010/main" val="17788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1D9F-58C2-43E9-B3AC-7B2496028652}"/>
              </a:ext>
            </a:extLst>
          </p:cNvPr>
          <p:cNvSpPr>
            <a:spLocks noGrp="1"/>
          </p:cNvSpPr>
          <p:nvPr>
            <p:ph type="title"/>
          </p:nvPr>
        </p:nvSpPr>
        <p:spPr/>
        <p:txBody>
          <a:bodyPr>
            <a:normAutofit/>
          </a:bodyPr>
          <a:lstStyle/>
          <a:p>
            <a:pPr algn="l"/>
            <a:r>
              <a:rPr lang="en-GB" sz="3600" b="1" dirty="0">
                <a:solidFill>
                  <a:schemeClr val="tx2"/>
                </a:solidFill>
              </a:rPr>
              <a:t>Our work</a:t>
            </a:r>
          </a:p>
        </p:txBody>
      </p:sp>
      <p:sp>
        <p:nvSpPr>
          <p:cNvPr id="3" name="Content Placeholder 2">
            <a:extLst>
              <a:ext uri="{FF2B5EF4-FFF2-40B4-BE49-F238E27FC236}">
                <a16:creationId xmlns:a16="http://schemas.microsoft.com/office/drawing/2014/main" id="{200F5ECB-BC06-4B9F-AF07-783E4289A829}"/>
              </a:ext>
            </a:extLst>
          </p:cNvPr>
          <p:cNvSpPr>
            <a:spLocks noGrp="1"/>
          </p:cNvSpPr>
          <p:nvPr>
            <p:ph idx="1"/>
          </p:nvPr>
        </p:nvSpPr>
        <p:spPr>
          <a:xfrm>
            <a:off x="609600" y="1417638"/>
            <a:ext cx="10972800" cy="5257799"/>
          </a:xfrm>
        </p:spPr>
        <p:txBody>
          <a:bodyPr>
            <a:normAutofit lnSpcReduction="10000"/>
          </a:bodyPr>
          <a:lstStyle/>
          <a:p>
            <a:r>
              <a:rPr lang="en-GB" sz="2400" dirty="0"/>
              <a:t>Statutory Young Carers assessments and Transition assessments</a:t>
            </a:r>
          </a:p>
          <a:p>
            <a:r>
              <a:rPr lang="en-GB" sz="2400" dirty="0"/>
              <a:t>Whole family direct work – keyworker case work</a:t>
            </a:r>
          </a:p>
          <a:p>
            <a:r>
              <a:rPr lang="en-GB" sz="2400" dirty="0"/>
              <a:t>Specialist mental health advisor</a:t>
            </a:r>
          </a:p>
          <a:p>
            <a:r>
              <a:rPr lang="en-GB" sz="2400" dirty="0"/>
              <a:t>Consultation to other professionals</a:t>
            </a:r>
          </a:p>
          <a:p>
            <a:r>
              <a:rPr lang="en-GB" sz="2400" dirty="0"/>
              <a:t>Equipment for Independence </a:t>
            </a:r>
          </a:p>
          <a:p>
            <a:r>
              <a:rPr lang="en-GB" sz="2400" dirty="0"/>
              <a:t>Short Breaks Fund</a:t>
            </a:r>
          </a:p>
          <a:p>
            <a:r>
              <a:rPr lang="en-GB" sz="2400" dirty="0"/>
              <a:t>Counselling, Art and Equine therapy</a:t>
            </a:r>
          </a:p>
          <a:p>
            <a:r>
              <a:rPr lang="en-GB" sz="2400" dirty="0"/>
              <a:t>Regular groups and activity days</a:t>
            </a:r>
          </a:p>
          <a:p>
            <a:r>
              <a:rPr lang="en-GB" sz="2400" dirty="0"/>
              <a:t>1:1 mentoring with a volunteer</a:t>
            </a:r>
          </a:p>
          <a:p>
            <a:r>
              <a:rPr lang="en-GB" sz="2400" dirty="0"/>
              <a:t>Young Carers in Schools</a:t>
            </a:r>
          </a:p>
          <a:p>
            <a:r>
              <a:rPr lang="en-GB" sz="2400" dirty="0"/>
              <a:t>Young Carers Panel</a:t>
            </a:r>
          </a:p>
          <a:p>
            <a:r>
              <a:rPr lang="en-GB" sz="2400" dirty="0"/>
              <a:t>Raising awareness, training other professionals, developing resources</a:t>
            </a:r>
          </a:p>
          <a:p>
            <a:endParaRPr lang="en-GB" sz="2400" dirty="0"/>
          </a:p>
        </p:txBody>
      </p:sp>
      <p:pic>
        <p:nvPicPr>
          <p:cNvPr id="4" name="Picture 3">
            <a:extLst>
              <a:ext uri="{FF2B5EF4-FFF2-40B4-BE49-F238E27FC236}">
                <a16:creationId xmlns:a16="http://schemas.microsoft.com/office/drawing/2014/main" id="{6ADC43E5-9EF2-4641-BED9-1BD93ACF86D1}"/>
              </a:ext>
            </a:extLst>
          </p:cNvPr>
          <p:cNvPicPr>
            <a:picLocks noChangeAspect="1"/>
          </p:cNvPicPr>
          <p:nvPr/>
        </p:nvPicPr>
        <p:blipFill>
          <a:blip r:embed="rId2"/>
          <a:stretch>
            <a:fillRect/>
          </a:stretch>
        </p:blipFill>
        <p:spPr>
          <a:xfrm>
            <a:off x="10651504" y="5303718"/>
            <a:ext cx="1298561" cy="1371719"/>
          </a:xfrm>
          <a:prstGeom prst="rect">
            <a:avLst/>
          </a:prstGeom>
        </p:spPr>
      </p:pic>
    </p:spTree>
    <p:extLst>
      <p:ext uri="{BB962C8B-B14F-4D97-AF65-F5344CB8AC3E}">
        <p14:creationId xmlns:p14="http://schemas.microsoft.com/office/powerpoint/2010/main" val="14802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342DA-F626-DFE0-D93D-E74B0F0A66AC}"/>
              </a:ext>
            </a:extLst>
          </p:cNvPr>
          <p:cNvSpPr>
            <a:spLocks noGrp="1"/>
          </p:cNvSpPr>
          <p:nvPr>
            <p:ph idx="1"/>
          </p:nvPr>
        </p:nvSpPr>
        <p:spPr/>
        <p:txBody>
          <a:bodyPr>
            <a:normAutofit/>
          </a:bodyPr>
          <a:lstStyle/>
          <a:p>
            <a:pPr marL="0" lvl="0" indent="0">
              <a:lnSpc>
                <a:spcPct val="115000"/>
              </a:lnSpc>
              <a:spcBef>
                <a:spcPts val="0"/>
              </a:spcBef>
              <a:spcAft>
                <a:spcPts val="1000"/>
              </a:spcAft>
              <a:buNone/>
              <a:defRPr/>
            </a:pPr>
            <a:r>
              <a:rPr lang="en-GB" sz="1600" b="1" dirty="0">
                <a:solidFill>
                  <a:srgbClr val="1F497D"/>
                </a:solidFill>
              </a:rPr>
              <a:t>Criteria 1 - be under 18 and caring for an adult</a:t>
            </a:r>
          </a:p>
          <a:p>
            <a:pPr>
              <a:lnSpc>
                <a:spcPct val="115000"/>
              </a:lnSpc>
              <a:spcAft>
                <a:spcPts val="1000"/>
              </a:spcAft>
            </a:pPr>
            <a:r>
              <a:rPr lang="en-GB" sz="1600" dirty="0"/>
              <a:t>The child/young person lives with, or has a significant level of contact with, a family member with a diagnosed disability or long-term illness which results in a caring role (physical, practical or emotional) which has a significant negative impact on the child/young person’s life</a:t>
            </a:r>
          </a:p>
          <a:p>
            <a:pPr marL="0" indent="0" fontAlgn="ctr">
              <a:buNone/>
            </a:pPr>
            <a:r>
              <a:rPr lang="en-GB" sz="1600" b="1" dirty="0">
                <a:solidFill>
                  <a:srgbClr val="1F497D"/>
                </a:solidFill>
              </a:rPr>
              <a:t>Criteria 2 - be under 18 and caring for a sibling(s)</a:t>
            </a:r>
          </a:p>
          <a:p>
            <a:pPr fontAlgn="ctr"/>
            <a:r>
              <a:rPr lang="en-GB" sz="1600" dirty="0"/>
              <a:t>The cared for sibling must have a formal diagnosis (referrals for siblings on a pathway or with an EHCP with no formal diagnosis will not be accepted)</a:t>
            </a:r>
          </a:p>
          <a:p>
            <a:pPr marL="0" indent="0" fontAlgn="ctr">
              <a:buNone/>
            </a:pPr>
            <a:endParaRPr lang="en-GB" sz="800" dirty="0"/>
          </a:p>
          <a:p>
            <a:pPr fontAlgn="ctr"/>
            <a:r>
              <a:rPr lang="en-GB" sz="1600" dirty="0"/>
              <a:t>The sibling carer must have significant caring responsibilities in relation to the cared for sibling Examples of this includes: </a:t>
            </a:r>
          </a:p>
          <a:p>
            <a:pPr marL="0" indent="0" fontAlgn="ctr">
              <a:buNone/>
            </a:pPr>
            <a:r>
              <a:rPr lang="en-GB" sz="1600" dirty="0"/>
              <a:t>	Physical care - lifting, feeding, washing, dressing etc</a:t>
            </a:r>
          </a:p>
          <a:p>
            <a:pPr marL="0" indent="0" fontAlgn="ctr">
              <a:buNone/>
            </a:pPr>
            <a:endParaRPr lang="en-GB" sz="800" dirty="0"/>
          </a:p>
          <a:p>
            <a:pPr fontAlgn="ctr"/>
            <a:r>
              <a:rPr lang="en-GB" sz="1600" dirty="0"/>
              <a:t>Emotional - witnessing recurring emergency medical interventions, regularly witnessing traumatic events, has a sibling with life-limiting illness</a:t>
            </a:r>
          </a:p>
          <a:p>
            <a:pPr marL="0" indent="0" fontAlgn="ctr">
              <a:buNone/>
            </a:pPr>
            <a:endParaRPr lang="en-GB" sz="800" dirty="0"/>
          </a:p>
          <a:p>
            <a:pPr marL="0" indent="0">
              <a:buNone/>
            </a:pPr>
            <a:r>
              <a:rPr lang="en-GB" sz="1600" dirty="0"/>
              <a:t>For a sibling carer who does not meet the criteria/threshold a “Sibling Carers resource pack” is available.</a:t>
            </a:r>
          </a:p>
          <a:p>
            <a:pPr>
              <a:lnSpc>
                <a:spcPct val="115000"/>
              </a:lnSpc>
              <a:spcAft>
                <a:spcPts val="10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sz="1600" dirty="0"/>
          </a:p>
        </p:txBody>
      </p:sp>
      <p:sp>
        <p:nvSpPr>
          <p:cNvPr id="4" name="Title 1">
            <a:extLst>
              <a:ext uri="{FF2B5EF4-FFF2-40B4-BE49-F238E27FC236}">
                <a16:creationId xmlns:a16="http://schemas.microsoft.com/office/drawing/2014/main" id="{ADB20FCA-9855-117F-F8B8-AB2CB874D5A1}"/>
              </a:ext>
            </a:extLst>
          </p:cNvPr>
          <p:cNvSpPr>
            <a:spLocks noGrp="1"/>
          </p:cNvSpPr>
          <p:nvPr>
            <p:ph type="title"/>
          </p:nvPr>
        </p:nvSpPr>
        <p:spPr>
          <a:xfrm>
            <a:off x="1" y="274638"/>
            <a:ext cx="12192000" cy="1143000"/>
          </a:xfrm>
        </p:spPr>
        <p:txBody>
          <a:bodyPr>
            <a:noAutofit/>
          </a:bodyPr>
          <a:lstStyle/>
          <a:p>
            <a:pPr algn="l"/>
            <a:r>
              <a:rPr lang="en-GB" sz="3200" b="1" dirty="0">
                <a:solidFill>
                  <a:schemeClr val="tx2"/>
                </a:solidFill>
              </a:rPr>
              <a:t>Young Carers </a:t>
            </a:r>
            <a:r>
              <a:rPr lang="en-GB" sz="3200" b="1" dirty="0">
                <a:solidFill>
                  <a:srgbClr val="1F497D"/>
                </a:solidFill>
              </a:rPr>
              <a:t>Family</a:t>
            </a:r>
            <a:r>
              <a:rPr lang="en-GB" sz="3200" b="1" dirty="0">
                <a:solidFill>
                  <a:schemeClr val="tx2"/>
                </a:solidFill>
              </a:rPr>
              <a:t> Service – criteria &amp; threshold</a:t>
            </a:r>
          </a:p>
        </p:txBody>
      </p:sp>
    </p:spTree>
    <p:extLst>
      <p:ext uri="{BB962C8B-B14F-4D97-AF65-F5344CB8AC3E}">
        <p14:creationId xmlns:p14="http://schemas.microsoft.com/office/powerpoint/2010/main" val="176449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33F3D9-75E8-07F0-85B9-C489CBA3A1C9}"/>
              </a:ext>
            </a:extLst>
          </p:cNvPr>
          <p:cNvSpPr>
            <a:spLocks noGrp="1"/>
          </p:cNvSpPr>
          <p:nvPr>
            <p:ph type="ctrTitle"/>
          </p:nvPr>
        </p:nvSpPr>
        <p:spPr>
          <a:xfrm>
            <a:off x="547213" y="3288965"/>
            <a:ext cx="3041803" cy="2907802"/>
          </a:xfrm>
        </p:spPr>
        <p:txBody>
          <a:bodyPr anchor="t">
            <a:normAutofit fontScale="90000"/>
          </a:bodyPr>
          <a:lstStyle/>
          <a:p>
            <a:pPr algn="l"/>
            <a:r>
              <a:rPr lang="en-GB" sz="1600" b="0" i="1" dirty="0">
                <a:solidFill>
                  <a:schemeClr val="bg1"/>
                </a:solidFill>
                <a:effectLst/>
                <a:latin typeface="Arial" panose="020B0604020202020204" pitchFamily="34" charset="0"/>
              </a:rPr>
              <a:t>DBT </a:t>
            </a:r>
            <a:br>
              <a:rPr lang="en-GB" sz="1600" b="0" i="1" dirty="0">
                <a:solidFill>
                  <a:schemeClr val="bg1"/>
                </a:solidFill>
                <a:effectLst/>
                <a:latin typeface="Arial" panose="020B0604020202020204" pitchFamily="34" charset="0"/>
              </a:rPr>
            </a:br>
            <a:br>
              <a:rPr lang="en-GB" sz="1600" b="0" i="1" dirty="0">
                <a:solidFill>
                  <a:schemeClr val="bg1"/>
                </a:solidFill>
                <a:effectLst/>
                <a:latin typeface="Arial" panose="020B0604020202020204" pitchFamily="34" charset="0"/>
              </a:rPr>
            </a:br>
            <a:r>
              <a:rPr lang="en-GB" sz="1600" b="0" i="1" dirty="0">
                <a:solidFill>
                  <a:schemeClr val="bg1"/>
                </a:solidFill>
                <a:effectLst/>
                <a:latin typeface="Arial" panose="020B0604020202020204" pitchFamily="34" charset="0"/>
              </a:rPr>
              <a:t>“Dialectical behaviour therapy is an evidence-based psychotherapy that began with efforts to treat personality disorders and interpersonal conflicts. Evidence suggests that DBT can be useful in treating mood disorders and suicidal ideation as well as for changing behavioural patterns such as self-harm and substance use”.</a:t>
            </a:r>
            <a:endParaRPr lang="en-GB" sz="4000" i="1" dirty="0">
              <a:solidFill>
                <a:schemeClr val="bg1"/>
              </a:solidFill>
            </a:endParaRPr>
          </a:p>
        </p:txBody>
      </p:sp>
      <p:sp>
        <p:nvSpPr>
          <p:cNvPr id="10" name="Subtitle 2">
            <a:extLst>
              <a:ext uri="{FF2B5EF4-FFF2-40B4-BE49-F238E27FC236}">
                <a16:creationId xmlns:a16="http://schemas.microsoft.com/office/drawing/2014/main" id="{0813DFE7-FBB6-83CC-3B50-DBF1FE897166}"/>
              </a:ext>
            </a:extLst>
          </p:cNvPr>
          <p:cNvSpPr>
            <a:spLocks noGrp="1"/>
          </p:cNvSpPr>
          <p:nvPr>
            <p:ph type="subTitle" idx="1"/>
          </p:nvPr>
        </p:nvSpPr>
        <p:spPr>
          <a:xfrm>
            <a:off x="547213" y="1077097"/>
            <a:ext cx="10682760" cy="2674088"/>
          </a:xfrm>
        </p:spPr>
        <p:txBody>
          <a:bodyPr anchor="b">
            <a:normAutofit fontScale="70000" lnSpcReduction="20000"/>
          </a:bodyPr>
          <a:lstStyle/>
          <a:p>
            <a:pPr algn="l" fontAlgn="t"/>
            <a:r>
              <a:rPr lang="en-GB" sz="2300" dirty="0">
                <a:solidFill>
                  <a:schemeClr val="tx1"/>
                </a:solidFill>
              </a:rPr>
              <a:t>Must meet at least criteria 1 or 2 in relation to their caring role </a:t>
            </a:r>
          </a:p>
          <a:p>
            <a:pPr algn="l" fontAlgn="t"/>
            <a:endParaRPr lang="en-GB" sz="1500" dirty="0">
              <a:solidFill>
                <a:schemeClr val="tx1"/>
              </a:solidFill>
            </a:endParaRPr>
          </a:p>
          <a:p>
            <a:pPr algn="l" fontAlgn="t"/>
            <a:r>
              <a:rPr lang="en-GB" sz="2300" dirty="0">
                <a:solidFill>
                  <a:schemeClr val="tx1"/>
                </a:solidFill>
              </a:rPr>
              <a:t>They would also need to meet one of more of the below:</a:t>
            </a:r>
          </a:p>
          <a:p>
            <a:pPr algn="l" fontAlgn="t"/>
            <a:endParaRPr lang="en-GB" sz="1300" dirty="0">
              <a:solidFill>
                <a:schemeClr val="tx1"/>
              </a:solidFill>
            </a:endParaRPr>
          </a:p>
          <a:p>
            <a:pPr marL="342900" indent="-342900" algn="l" fontAlgn="t">
              <a:buFont typeface="Arial" panose="020B0604020202020204" pitchFamily="34" charset="0"/>
              <a:buChar char="•"/>
            </a:pPr>
            <a:r>
              <a:rPr lang="en-GB" sz="2300" dirty="0">
                <a:solidFill>
                  <a:schemeClr val="tx1"/>
                </a:solidFill>
              </a:rPr>
              <a:t>Historic / current self-harm or self-injury – the young carer has caused harm to themselves in response to intense emotional pain, thoughts or feelings</a:t>
            </a:r>
          </a:p>
          <a:p>
            <a:pPr algn="l" fontAlgn="t"/>
            <a:endParaRPr lang="en-GB" sz="1300" dirty="0">
              <a:solidFill>
                <a:schemeClr val="tx1"/>
              </a:solidFill>
            </a:endParaRPr>
          </a:p>
          <a:p>
            <a:pPr marL="342900" indent="-342900" algn="l" fontAlgn="t">
              <a:buFont typeface="Arial" panose="020B0604020202020204" pitchFamily="34" charset="0"/>
              <a:buChar char="•"/>
            </a:pPr>
            <a:r>
              <a:rPr lang="en-GB" sz="2300" dirty="0">
                <a:solidFill>
                  <a:schemeClr val="tx1"/>
                </a:solidFill>
              </a:rPr>
              <a:t>Feelings or thoughts of suicide – the young carer has actively or has plans to take their own life / has disclosed thoughts around suicide</a:t>
            </a:r>
          </a:p>
          <a:p>
            <a:pPr algn="l" fontAlgn="t"/>
            <a:endParaRPr lang="en-GB" sz="1300" dirty="0">
              <a:solidFill>
                <a:schemeClr val="tx1"/>
              </a:solidFill>
            </a:endParaRPr>
          </a:p>
          <a:p>
            <a:pPr marL="342900" indent="-342900" algn="l" fontAlgn="t">
              <a:buFont typeface="Arial" panose="020B0604020202020204" pitchFamily="34" charset="0"/>
              <a:buChar char="•"/>
            </a:pPr>
            <a:r>
              <a:rPr lang="en-GB" sz="2300" dirty="0">
                <a:solidFill>
                  <a:schemeClr val="tx1"/>
                </a:solidFill>
              </a:rPr>
              <a:t>Has presented in A&amp;E - are they a current risk to themselves? </a:t>
            </a:r>
          </a:p>
          <a:p>
            <a:pPr algn="l"/>
            <a:r>
              <a:rPr lang="en-GB" sz="2000" dirty="0">
                <a:solidFill>
                  <a:srgbClr val="FFFFFF"/>
                </a:solidFill>
              </a:rPr>
              <a:t>al Health Advisor </a:t>
            </a:r>
          </a:p>
          <a:p>
            <a:pPr algn="l"/>
            <a:r>
              <a:rPr lang="en-GB" sz="2000" dirty="0">
                <a:solidFill>
                  <a:srgbClr val="FFFFFF"/>
                </a:solidFill>
              </a:rPr>
              <a:t>(YCMHA)</a:t>
            </a:r>
          </a:p>
        </p:txBody>
      </p:sp>
      <p:pic>
        <p:nvPicPr>
          <p:cNvPr id="11" name="Picture 10" descr="A diagram of the states of mind&#10;&#10;Description automatically generated">
            <a:extLst>
              <a:ext uri="{FF2B5EF4-FFF2-40B4-BE49-F238E27FC236}">
                <a16:creationId xmlns:a16="http://schemas.microsoft.com/office/drawing/2014/main" id="{3144934A-51F5-AAD3-2A2F-964866A55223}"/>
              </a:ext>
            </a:extLst>
          </p:cNvPr>
          <p:cNvPicPr>
            <a:picLocks noChangeAspect="1"/>
          </p:cNvPicPr>
          <p:nvPr/>
        </p:nvPicPr>
        <p:blipFill rotWithShape="1">
          <a:blip r:embed="rId3"/>
          <a:srcRect t="13823" r="-3" b="20469"/>
          <a:stretch/>
        </p:blipFill>
        <p:spPr>
          <a:xfrm>
            <a:off x="291897" y="3969971"/>
            <a:ext cx="3297119" cy="2674088"/>
          </a:xfrm>
          <a:prstGeom prst="rect">
            <a:avLst/>
          </a:prstGeom>
        </p:spPr>
      </p:pic>
      <p:pic>
        <p:nvPicPr>
          <p:cNvPr id="12" name="Picture 11" descr="A chart of a group of colored rectangular objects with text&#10;&#10;Description automatically generated with medium confidence">
            <a:extLst>
              <a:ext uri="{FF2B5EF4-FFF2-40B4-BE49-F238E27FC236}">
                <a16:creationId xmlns:a16="http://schemas.microsoft.com/office/drawing/2014/main" id="{7C630479-D0D0-F382-F5F8-C0F701432623}"/>
              </a:ext>
            </a:extLst>
          </p:cNvPr>
          <p:cNvPicPr>
            <a:picLocks noChangeAspect="1"/>
          </p:cNvPicPr>
          <p:nvPr/>
        </p:nvPicPr>
        <p:blipFill>
          <a:blip r:embed="rId4"/>
          <a:srcRect t="20146" r="-1" b="15280"/>
          <a:stretch/>
        </p:blipFill>
        <p:spPr>
          <a:xfrm>
            <a:off x="8438815" y="3969971"/>
            <a:ext cx="3461288" cy="2735629"/>
          </a:xfrm>
          <a:prstGeom prst="rect">
            <a:avLst/>
          </a:prstGeom>
        </p:spPr>
      </p:pic>
      <p:pic>
        <p:nvPicPr>
          <p:cNvPr id="13" name="Picture 12" descr="A diagram of a person's head with a brain and text&#10;&#10;Description automatically generated">
            <a:extLst>
              <a:ext uri="{FF2B5EF4-FFF2-40B4-BE49-F238E27FC236}">
                <a16:creationId xmlns:a16="http://schemas.microsoft.com/office/drawing/2014/main" id="{2B2F73F5-A79C-1A2C-A866-BA1E84DFBAD6}"/>
              </a:ext>
            </a:extLst>
          </p:cNvPr>
          <p:cNvPicPr>
            <a:picLocks noChangeAspect="1"/>
          </p:cNvPicPr>
          <p:nvPr/>
        </p:nvPicPr>
        <p:blipFill>
          <a:blip r:embed="rId5"/>
          <a:srcRect l="9201" r="-3" b="-3"/>
          <a:stretch/>
        </p:blipFill>
        <p:spPr>
          <a:xfrm>
            <a:off x="4169165" y="3969971"/>
            <a:ext cx="3689500" cy="2735629"/>
          </a:xfrm>
          <a:prstGeom prst="rect">
            <a:avLst/>
          </a:prstGeom>
        </p:spPr>
      </p:pic>
      <p:sp>
        <p:nvSpPr>
          <p:cNvPr id="4" name="Subtitle 2">
            <a:extLst>
              <a:ext uri="{FF2B5EF4-FFF2-40B4-BE49-F238E27FC236}">
                <a16:creationId xmlns:a16="http://schemas.microsoft.com/office/drawing/2014/main" id="{BCD2B5CA-B2E2-D574-A8FA-1662EB14E786}"/>
              </a:ext>
            </a:extLst>
          </p:cNvPr>
          <p:cNvSpPr txBox="1">
            <a:spLocks/>
          </p:cNvSpPr>
          <p:nvPr/>
        </p:nvSpPr>
        <p:spPr>
          <a:xfrm>
            <a:off x="291897" y="213942"/>
            <a:ext cx="10682760" cy="873786"/>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Verdana" pitchFamily="34" charset="0"/>
                <a:ea typeface="Verdana" pitchFamily="34" charset="0"/>
                <a:cs typeface="Verdan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000" dirty="0">
                <a:solidFill>
                  <a:srgbClr val="FFFFFF"/>
                </a:solidFill>
              </a:rPr>
              <a:t>Young Carers </a:t>
            </a:r>
          </a:p>
          <a:p>
            <a:pPr algn="l" fontAlgn="t"/>
            <a:r>
              <a:rPr lang="en-GB" sz="3300" b="1" dirty="0">
                <a:solidFill>
                  <a:srgbClr val="1F497D"/>
                </a:solidFill>
              </a:rPr>
              <a:t>Criteria 3 – Mental Health Advisor Support</a:t>
            </a:r>
            <a:r>
              <a:rPr lang="en-GB" sz="2000" b="1" dirty="0"/>
              <a:t> </a:t>
            </a:r>
            <a:endParaRPr lang="en-GB" sz="2000" dirty="0"/>
          </a:p>
          <a:p>
            <a:pPr fontAlgn="t"/>
            <a:endParaRPr lang="en-GB" sz="2000" dirty="0">
              <a:solidFill>
                <a:srgbClr val="FFFFFF"/>
              </a:solidFill>
            </a:endParaRPr>
          </a:p>
        </p:txBody>
      </p:sp>
    </p:spTree>
    <p:extLst>
      <p:ext uri="{BB962C8B-B14F-4D97-AF65-F5344CB8AC3E}">
        <p14:creationId xmlns:p14="http://schemas.microsoft.com/office/powerpoint/2010/main" val="4662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E03980B4B9D4784DC20A7157DED66" ma:contentTypeVersion="16" ma:contentTypeDescription="Create a new document." ma:contentTypeScope="" ma:versionID="ee2b1162d6ebcff71209681b9d7dbe22">
  <xsd:schema xmlns:xsd="http://www.w3.org/2001/XMLSchema" xmlns:xs="http://www.w3.org/2001/XMLSchema" xmlns:p="http://schemas.microsoft.com/office/2006/metadata/properties" xmlns:ns2="1c152085-c6b2-4b6d-ab18-048aafe7e51b" xmlns:ns3="44ae9311-6986-4f32-b65f-071c06dc0d42" targetNamespace="http://schemas.microsoft.com/office/2006/metadata/properties" ma:root="true" ma:fieldsID="8e2250909c881ee95ab7e5d405dd5888" ns2:_="" ns3:_="">
    <xsd:import namespace="1c152085-c6b2-4b6d-ab18-048aafe7e51b"/>
    <xsd:import namespace="44ae9311-6986-4f32-b65f-071c06dc0d4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3:SharedWithUsers" minOccurs="0"/>
                <xsd:element ref="ns3:SharedWithDetails" minOccurs="0"/>
                <xsd:element ref="ns2:MediaLengthInSeconds" minOccurs="0"/>
                <xsd:element ref="ns2:MediaServiceSearchProperties" minOccurs="0"/>
                <xsd:element ref="ns2:VideoLink_x0028_URL_x002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52085-c6b2-4b6d-ab18-048aafe7e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513880f-a3b6-4b3f-b9c4-4b6905efbb2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VideoLink_x0028_URL_x0029_" ma:index="23" nillable="true" ma:displayName="Video Link (URL)" ma:format="Hyperlink" ma:internalName="VideoLink_x0028_URL_x0029_">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e9311-6986-4f32-b65f-071c06dc0d4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d0f1ce3-eee7-4c6c-ad53-aadaf3960efc}" ma:internalName="TaxCatchAll" ma:showField="CatchAllData" ma:web="44ae9311-6986-4f32-b65f-071c06dc0d4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ae9311-6986-4f32-b65f-071c06dc0d42" xsi:nil="true"/>
    <lcf76f155ced4ddcb4097134ff3c332f xmlns="1c152085-c6b2-4b6d-ab18-048aafe7e51b">
      <Terms xmlns="http://schemas.microsoft.com/office/infopath/2007/PartnerControls"/>
    </lcf76f155ced4ddcb4097134ff3c332f>
    <VideoLink_x0028_URL_x0029_ xmlns="1c152085-c6b2-4b6d-ab18-048aafe7e51b">
      <Url xsi:nil="true"/>
      <Description xsi:nil="true"/>
    </VideoLink_x0028_URL_x0029_>
  </documentManagement>
</p:properties>
</file>

<file path=customXml/item4.xml><?xml version="1.0" encoding="utf-8"?>
<ct:contentTypeSchema xmlns:ct="http://schemas.microsoft.com/office/2006/metadata/contentType" xmlns:ma="http://schemas.microsoft.com/office/2006/metadata/properties/metaAttributes" ct:_="" ma:_="" ma:contentTypeName="WSCC Document" ma:contentTypeID="0x01010008FB9B3217D433459C91B5CF793C1D7900AD5C8161DF8CEA43A1BAC72CD9132134" ma:contentTypeVersion="0" ma:contentTypeDescription="" ma:contentTypeScope="" ma:versionID="b0c1d05df94ff341a2616d6ece2bc366">
  <xsd:schema xmlns:xsd="http://www.w3.org/2001/XMLSchema" xmlns:xs="http://www.w3.org/2001/XMLSchema" xmlns:p="http://schemas.microsoft.com/office/2006/metadata/properties" xmlns:ns1="http://schemas.microsoft.com/sharepoint/v3" xmlns:ns2="1209568c-8f7e-4a25-939e-4f22fd0c2b25" targetNamespace="http://schemas.microsoft.com/office/2006/metadata/properties" ma:root="true" ma:fieldsID="eba37947349e52631113684d68200342" ns1:_="" ns2:_="">
    <xsd:import namespace="http://schemas.microsoft.com/sharepoint/v3"/>
    <xsd:import namespace="1209568c-8f7e-4a25-939e-4f22fd0c2b25"/>
    <xsd:element name="properties">
      <xsd:complexType>
        <xsd:sequence>
          <xsd:element name="documentManagement">
            <xsd:complexType>
              <xsd:all>
                <xsd:element ref="ns2:j5da7913ca98450ab299b9b62231058f" minOccurs="0"/>
                <xsd:element ref="ns2:TaxCatchAll" minOccurs="0"/>
                <xsd:element ref="ns2:TaxCatchAllLabel" minOccurs="0"/>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12"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09568c-8f7e-4a25-939e-4f22fd0c2b25" elementFormDefault="qualified">
    <xsd:import namespace="http://schemas.microsoft.com/office/2006/documentManagement/types"/>
    <xsd:import namespace="http://schemas.microsoft.com/office/infopath/2007/PartnerControls"/>
    <xsd:element name="j5da7913ca98450ab299b9b62231058f" ma:index="8" nillable="true" ma:taxonomy="true" ma:internalName="j5da7913ca98450ab299b9b62231058f" ma:taxonomyFieldName="WSCC_x0020_Category" ma:displayName="WSCC Category" ma:default="" ma:fieldId="{35da7913-ca98-450a-b299-b9b62231058f}" ma:taxonomyMulti="true" ma:sspId="73f0a195-02ac-4a72-b655-6664c0f36d60" ma:termSetId="7de65220-e004-4a12-a7da-04480380f206"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e7f5dce2-d785-4ae8-9133-e22ca927b6d5}" ma:internalName="TaxCatchAll" ma:showField="CatchAllData" ma:web="cbad75be-dc17-43b8-a9bd-43eb3fb9321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e7f5dce2-d785-4ae8-9133-e22ca927b6d5}" ma:internalName="TaxCatchAllLabel" ma:readOnly="true" ma:showField="CatchAllDataLabel" ma:web="cbad75be-dc17-43b8-a9bd-43eb3fb932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73f0a195-02ac-4a72-b655-6664c0f36d60" ContentTypeId="0x01010008FB9B3217D433459C91B5CF793C1D79" PreviousValue="false"/>
</file>

<file path=customXml/itemProps1.xml><?xml version="1.0" encoding="utf-8"?>
<ds:datastoreItem xmlns:ds="http://schemas.openxmlformats.org/officeDocument/2006/customXml" ds:itemID="{9486F77B-E132-4DA7-82F3-D8F2A20099C1}"/>
</file>

<file path=customXml/itemProps2.xml><?xml version="1.0" encoding="utf-8"?>
<ds:datastoreItem xmlns:ds="http://schemas.openxmlformats.org/officeDocument/2006/customXml" ds:itemID="{FBB5022B-47AA-4710-A2C6-82EDB549C7B1}">
  <ds:schemaRefs>
    <ds:schemaRef ds:uri="http://schemas.microsoft.com/sharepoint/v3/contenttype/forms"/>
  </ds:schemaRefs>
</ds:datastoreItem>
</file>

<file path=customXml/itemProps3.xml><?xml version="1.0" encoding="utf-8"?>
<ds:datastoreItem xmlns:ds="http://schemas.openxmlformats.org/officeDocument/2006/customXml" ds:itemID="{44D0C10A-7F84-41EA-AAAE-BB8816F8FBD3}">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209568c-8f7e-4a25-939e-4f22fd0c2b25"/>
    <ds:schemaRef ds:uri="http://www.w3.org/XML/1998/namespace"/>
    <ds:schemaRef ds:uri="http://purl.org/dc/terms/"/>
  </ds:schemaRefs>
</ds:datastoreItem>
</file>

<file path=customXml/itemProps4.xml><?xml version="1.0" encoding="utf-8"?>
<ds:datastoreItem xmlns:ds="http://schemas.openxmlformats.org/officeDocument/2006/customXml" ds:itemID="{0C38E165-DF4B-43BB-9FDC-8C1B6C723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09568c-8f7e-4a25-939e-4f22fd0c2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608A103-75D1-4E93-95CD-38EFD5C217B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567</TotalTime>
  <Words>1103</Words>
  <Application>Microsoft Office PowerPoint</Application>
  <PresentationFormat>Widescreen</PresentationFormat>
  <Paragraphs>137</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PYXFL H+ Futura BT</vt:lpstr>
      <vt:lpstr>Source Sans Pro</vt:lpstr>
      <vt:lpstr>Verdana</vt:lpstr>
      <vt:lpstr>blank</vt:lpstr>
      <vt:lpstr>Carers Lead Learning Network Meeting </vt:lpstr>
      <vt:lpstr>Overview</vt:lpstr>
      <vt:lpstr>Who are the Young Carers?</vt:lpstr>
      <vt:lpstr>Young Carers in Context</vt:lpstr>
      <vt:lpstr>What might young carers be doing?</vt:lpstr>
      <vt:lpstr>The team</vt:lpstr>
      <vt:lpstr>Our work</vt:lpstr>
      <vt:lpstr>Young Carers Family Service – criteria &amp; threshold</vt:lpstr>
      <vt:lpstr>DBT   “Dialectical behaviour therapy is an evidence-based psychotherapy that began with efforts to treat personality disorders and interpersonal conflicts. Evidence suggests that DBT can be useful in treating mood disorders and suicidal ideation as well as for changing behavioural patterns such as self-harm and substance use”.</vt:lpstr>
      <vt:lpstr>Young Carers Voices </vt:lpstr>
      <vt:lpstr>Contact details</vt:lpstr>
      <vt:lpstr>The support young carers said they most need: </vt:lpstr>
      <vt:lpstr>Thanks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Capon</dc:creator>
  <cp:lastModifiedBy>Emma Capon</cp:lastModifiedBy>
  <cp:revision>12</cp:revision>
  <dcterms:created xsi:type="dcterms:W3CDTF">2022-11-08T09:09:42Z</dcterms:created>
  <dcterms:modified xsi:type="dcterms:W3CDTF">2025-09-08T14:03:53Z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0x010100B1FE03980B4B9D4784DC20A7157DED66</vt:lpwstr>
  </property>
  <property fmtid="{D5CDD505-2E9C-101B-9397-08002B2CF9AE}" pid="3" name="WSCC_x0020_Category">
    <vt:lpwstr/>
  </property>
  <property fmtid="{D5CDD505-2E9C-101B-9397-08002B2CF9AE}" pid="4" name="WSCC Category">
    <vt:lpwstr/>
  </property>
</Properties>
</file>