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2" r:id="rId8"/>
    <p:sldId id="259" r:id="rId9"/>
    <p:sldId id="260" r:id="rId10"/>
    <p:sldId id="261" r:id="rId11"/>
    <p:sldId id="263" r:id="rId12"/>
    <p:sldId id="265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03A300-8579-463F-B756-C4B37D699AD2}" v="8" dt="2026-07-08T11:06:47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23821-E76E-445C-A031-68B64A785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D77BCB-47B5-4527-B7BE-06F452C39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EF477-5D7D-4155-8033-52C5F155F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3A67C5-D4DC-4A7D-8DEB-6CC0F294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A59E6-E468-4DFB-8309-FA0ABFFDB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63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B34D4-9B91-40E1-8BF0-CE1DE05E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F23C0-1D1D-43E4-9255-8EF71C539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CA285-5CBA-4358-B541-5B3BDB1A1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D99B8-1944-4C5E-AD29-EE244937F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199E5-2685-4594-AEBB-B6F70E271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475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0373C7-6B46-4E67-914D-2F6200ED6A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B9C763-86BD-4216-B32E-E31F4039A7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D5CA2-D27E-44D6-BB3B-FB8B262A0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B2430-1E91-45E2-A893-59F8AB86F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132BF-9E96-414B-AFCF-3573A24A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37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EC605-1554-4329-BFC3-07F162963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D2BCB-4340-43BA-8CCD-70968E84C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308B2-7659-4868-B5B2-D2D669D52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EEA6D-80A1-4823-98AE-9B434E00C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593D7-BE5F-4E9B-9D7D-25EF7694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496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3152A-6EA7-4271-B083-72744CC7B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24F5C-9229-4412-AE83-42E89D777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C3150-C3B1-4A05-8054-1B50B9D78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67BAE-1992-4126-98A5-C82005078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41B27-6E5F-49F3-9912-5F05FC327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08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2A07D-D3EE-4377-98CE-64EB4288D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D2FAD-34AC-4317-8431-FBC3F6690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2CE00A-EFAF-4B5E-87AB-CE10EF70FE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BB4BCB-0D88-469E-BB76-2573A4FF8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970CF2-6223-48BE-A667-312EE5D6A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88242B-A80A-45C3-94C2-17E4D652D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142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1BB77-AEA1-433A-BBF0-F9C68220C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9AC98-043A-46ED-836B-52A532A916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CE6BC-DA78-481D-AA5A-C41561839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940F49-3DDB-453E-93CC-2719A3D86F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C50CFB-E64E-4656-87F5-1FAC51551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4ADF58-522B-4009-9088-85BED9C87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9226C7-7ABA-488A-8320-A59529989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E1A2DA-219D-4C96-892A-9DC61449B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98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417E2-F6E1-4199-9AC9-D3ED91B08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00AE1C-1648-4792-BDA3-2A8122B4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D1DB2-578E-4C79-A02C-D5C522F1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B165EE-F770-42C5-A7CD-8D22AE319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26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11D52A-8676-40CA-A767-A5D2C6D90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170BC7-7BEC-43E8-B8D2-39D0EE07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C99C6-863C-4760-A8FD-2C11A758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1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05257-80E3-4640-9B25-33F92B1C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DE625-6580-49BD-AAA6-9B32147E7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5C180-B097-47BD-9194-71834F4F8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7C67DA-9B77-4195-88A1-D34BE557C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409C31-B876-477D-BB5D-C17BBD4ED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03ED36-8B45-4203-949A-D3796E92D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84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BD77-0738-46B8-970F-DF49E20D3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DB30C-27CB-4AB4-8D18-B815FCEDC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A09DD0-4A88-4E4C-AF0D-08041B4FCE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2344E-1D82-42C3-AFB4-6E2F47A6B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7EAEE9-AF43-4A3A-A6CC-C4040060C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59203-0D3A-47DA-8DEC-A4D399495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11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46E0EF-27F7-496B-9356-4E606C70D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17A28-0F5A-4563-A438-BF98F45FDE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43415-3A6E-495A-B95D-90E83476D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F928C-46C0-4B63-80A9-0A14EDB999C1}" type="datetimeFigureOut">
              <a:rPr lang="en-GB" smtClean="0"/>
              <a:t>08/07/2026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39ED9-9307-47F7-BBD6-AF8434662D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B177A9-49AD-4205-B68A-BF2D1A068A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FA02-3B82-4077-A0A9-52AAF88726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092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rssupportws.sharepoint.com/:f:/r/Branded%20Material/Presentation%20graphics?csf=1&amp;web=1&amp;e=ITYZS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rssupport.org.u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stsussex.gov.uk/leisure-recreation-and-community/community-hub/#contact-u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erssupport.org.uk/professional-referra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2589163.ct.sendgrid.net/ls/click?upn=u001.1hH52it1nsele1oHwNLvtLcAHSlfnLnvKUentyYL0-2FMi1agpS-2Bdj3keqA8BzyJxi59q7BrqE2j9UP7M0r02vjQ-3D-3DBTZG_0VQ6alybcYchBx0PF5mfzy1IMVQ63v4XJjB-2BgPFBbbregek8V15x5RM3rehD-2FgrA2gPdJXXJierNWnN3f9LiPpwYylfAE9xgyJ50CK8wQvPFS3Y-2FPtwEDScB42YQeiu3qZq9XTMeIJ9oBpmsOEhy-2BkAAUq2gS2ma5t3nfskqE8GqYgbUv-2BHtXc9tjxYBgoVG64Y9URbK-2FtjdYKpDWlRkKDli-2BlGkNwUpVEsK7IpyjvovzHLbhlfjHFOGVbZw3vh0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hyperlink" Target="https://u2589163.ct.sendgrid.net/ls/click?upn=u001.1hH52it1nsele1oHwNLvtLcAHSlfnLnvKUentyYL0-2FOE3xTW6JDzJoO1G33aDcbP-2F48fxCKjlO7WNfzngEMd9Q-3D-3DNpIJ_0VQ6alybcYchBx0PF5mfzy1IMVQ63v4XJjB-2BgPFBbbregek8V15x5RM3rehD-2FgrA2gPdJXXJierNWnN3f9LiPpwYylfAE9xgyJ50CK8wQvPFS3Y-2FPtwEDScB42YQeiu3XOJYhGfhYf87-2B30B4tvzsrxm9Zh2Fw2HkrRIcqP8RAA5Dl539RnmCX-2F9rIwi6IwNE36yEvJLYBMYDdxBqqcb4cKWegpYi0CZPLIvPvMmLtg-2FApvoAjLNfC0SdY5dfmh7" TargetMode="External"/><Relationship Id="rId4" Type="http://schemas.openxmlformats.org/officeDocument/2006/relationships/hyperlink" Target="mailto:info@carerssupport.org.uk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770D3-3D5A-40B7-AE85-013FE20F7A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3980237"/>
            <a:ext cx="8672295" cy="727748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E"/>
                </a:solidFill>
              </a:rPr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9FAEAB-28EF-4155-94B1-E027C7A33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4707986"/>
            <a:ext cx="8673427" cy="522636"/>
          </a:xfrm>
        </p:spPr>
        <p:txBody>
          <a:bodyPr>
            <a:normAutofit/>
          </a:bodyPr>
          <a:lstStyle/>
          <a:p>
            <a:r>
              <a:rPr lang="en-GB" sz="1600">
                <a:solidFill>
                  <a:srgbClr val="FFFFFE"/>
                </a:solidFill>
              </a:rPr>
              <a:t>February 2020 </a:t>
            </a:r>
          </a:p>
        </p:txBody>
      </p:sp>
      <p:pic>
        <p:nvPicPr>
          <p:cNvPr id="5" name="Picture 4" descr="A picture containing knife&#10;&#10;Description automatically generated">
            <a:extLst>
              <a:ext uri="{FF2B5EF4-FFF2-40B4-BE49-F238E27FC236}">
                <a16:creationId xmlns:a16="http://schemas.microsoft.com/office/drawing/2014/main" id="{23769AB9-EAE2-4AA8-B9B6-FB6930A4B4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3"/>
          <a:stretch/>
        </p:blipFill>
        <p:spPr>
          <a:xfrm>
            <a:off x="4447712" y="437781"/>
            <a:ext cx="7329794" cy="1809115"/>
          </a:xfrm>
          <a:prstGeom prst="rect">
            <a:avLst/>
          </a:prstGeom>
          <a:ln w="12700">
            <a:noFill/>
          </a:ln>
        </p:spPr>
      </p:pic>
      <p:sp>
        <p:nvSpPr>
          <p:cNvPr id="36" name="Rectangle: Single Corner Rounded 35">
            <a:extLst>
              <a:ext uri="{FF2B5EF4-FFF2-40B4-BE49-F238E27FC236}">
                <a16:creationId xmlns:a16="http://schemas.microsoft.com/office/drawing/2014/main" id="{DDE2993A-16BD-4A8F-B156-54C0C370DDF7}"/>
              </a:ext>
            </a:extLst>
          </p:cNvPr>
          <p:cNvSpPr/>
          <p:nvPr/>
        </p:nvSpPr>
        <p:spPr>
          <a:xfrm rot="16200000" flipV="1">
            <a:off x="5532363" y="374529"/>
            <a:ext cx="951102" cy="12015834"/>
          </a:xfrm>
          <a:prstGeom prst="round1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CBA917-54C5-498E-BCBB-D9E10084D3E7}"/>
              </a:ext>
            </a:extLst>
          </p:cNvPr>
          <p:cNvSpPr txBox="1"/>
          <p:nvPr/>
        </p:nvSpPr>
        <p:spPr>
          <a:xfrm>
            <a:off x="372664" y="5913109"/>
            <a:ext cx="6788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CSWS Funding Support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D046B3-E069-EB1E-ED5B-57A74A84818F}"/>
              </a:ext>
            </a:extLst>
          </p:cNvPr>
          <p:cNvSpPr txBox="1"/>
          <p:nvPr/>
        </p:nvSpPr>
        <p:spPr>
          <a:xfrm>
            <a:off x="932688" y="2966357"/>
            <a:ext cx="4672583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ea typeface="Calibri"/>
                <a:cs typeface="Calibri"/>
                <a:hlinkClick r:id="rId3"/>
              </a:rPr>
              <a:t>Carer Funds Wellbeing Worker Community Team (North)</a:t>
            </a:r>
          </a:p>
          <a:p>
            <a:endParaRPr lang="en-GB" sz="2400" b="1" dirty="0">
              <a:ea typeface="Calibri"/>
              <a:cs typeface="Calibri"/>
              <a:hlinkClick r:id="rId3"/>
            </a:endParaRPr>
          </a:p>
          <a:p>
            <a:r>
              <a:rPr lang="en-GB" sz="2400" b="1" dirty="0">
                <a:ea typeface="Calibri"/>
                <a:cs typeface="Calibri"/>
                <a:hlinkClick r:id="rId3"/>
              </a:rPr>
              <a:t>Stacey Hall-Smith</a:t>
            </a:r>
            <a:r>
              <a:rPr lang="en-GB" sz="2400" b="1" dirty="0">
                <a:ea typeface="Calibri"/>
                <a:cs typeface="Calibri"/>
              </a:rPr>
              <a:t> </a:t>
            </a:r>
            <a:endParaRPr lang="en-GB" sz="24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2CA33D-EAAF-0839-515B-B8D77BEA38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158" y="495242"/>
            <a:ext cx="96968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258830-F283-81D8-7275-61FE4D66C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D6646C61-27EC-78DA-88A5-3D1A92CB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946EF-2632-11F8-0AAF-4C00147A0724}"/>
              </a:ext>
            </a:extLst>
          </p:cNvPr>
          <p:cNvSpPr txBox="1"/>
          <p:nvPr/>
        </p:nvSpPr>
        <p:spPr>
          <a:xfrm>
            <a:off x="390618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Title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39C138-A617-A709-AAD4-F0C8FEF1316F}"/>
              </a:ext>
            </a:extLst>
          </p:cNvPr>
          <p:cNvSpPr txBox="1"/>
          <p:nvPr/>
        </p:nvSpPr>
        <p:spPr>
          <a:xfrm>
            <a:off x="967248" y="1281826"/>
            <a:ext cx="81767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/>
              <a:t>Questions? 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AB99E9-76A9-13AE-A0DE-107FE691DA04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Unpaid Carer Support in West Sussex | Free Help &amp; Advice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20B588-E210-7C6F-041E-9864771DA4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7" b="20876"/>
          <a:stretch>
            <a:fillRect/>
          </a:stretch>
        </p:blipFill>
        <p:spPr>
          <a:xfrm rot="10800000" flipV="1">
            <a:off x="1958404" y="4212771"/>
            <a:ext cx="8176751" cy="1730829"/>
          </a:xfrm>
          <a:prstGeom prst="rect">
            <a:avLst/>
          </a:prstGeom>
        </p:spPr>
      </p:pic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044E4965-F2AA-5394-3C88-14FAD4370719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080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E8D22C5C-E40A-41F3-9C33-3BE9E72B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77199B5C-54CE-4FA6-9482-268FB50ACD71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1C153-5013-47E4-8F8D-FDBD8D8ABCC7}"/>
              </a:ext>
            </a:extLst>
          </p:cNvPr>
          <p:cNvSpPr txBox="1"/>
          <p:nvPr/>
        </p:nvSpPr>
        <p:spPr>
          <a:xfrm>
            <a:off x="390618" y="6065121"/>
            <a:ext cx="618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1600" dirty="0">
                <a:solidFill>
                  <a:schemeClr val="bg1"/>
                </a:solidFill>
              </a:rPr>
              <a:t>Carer Funds Support Worker – Community Team (North)</a:t>
            </a:r>
          </a:p>
          <a:p>
            <a:pPr>
              <a:buNone/>
            </a:pPr>
            <a:r>
              <a:rPr lang="en-GB" sz="1600" b="1" dirty="0">
                <a:solidFill>
                  <a:schemeClr val="bg1"/>
                </a:solidFill>
              </a:rPr>
              <a:t>Stacey Hall-Smith</a:t>
            </a:r>
          </a:p>
          <a:p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157BFF-7254-655B-892F-48CC61A8305E}"/>
              </a:ext>
            </a:extLst>
          </p:cNvPr>
          <p:cNvSpPr txBox="1"/>
          <p:nvPr/>
        </p:nvSpPr>
        <p:spPr>
          <a:xfrm>
            <a:off x="1372906" y="1771637"/>
            <a:ext cx="7500257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dirty="0"/>
              <a:t> </a:t>
            </a:r>
          </a:p>
          <a:p>
            <a:r>
              <a:rPr lang="en-GB" sz="2000" b="1" dirty="0"/>
              <a:t>Role</a:t>
            </a:r>
            <a:r>
              <a:rPr lang="en-GB" sz="2000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Household Support Fund (HSF) (</a:t>
            </a:r>
            <a:r>
              <a:rPr lang="en-GB" sz="2000" dirty="0">
                <a:solidFill>
                  <a:srgbClr val="FF0000"/>
                </a:solidFill>
              </a:rPr>
              <a:t>no longer available</a:t>
            </a:r>
            <a:r>
              <a:rPr lang="en-GB" sz="2000" dirty="0"/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Carers Trust Fund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Carer Health and Wellbeing Grant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Crisis Resilience Fund (CRF) through WSCC </a:t>
            </a:r>
            <a:r>
              <a:rPr lang="en-GB" sz="2000" dirty="0">
                <a:hlinkClick r:id="rId3" tooltip="https://www.westsussex.gov.uk/leisure-recreation-and-community/community-hub/#contact-us"/>
              </a:rPr>
              <a:t>Community Hub - West Sussex County Council</a:t>
            </a:r>
            <a:r>
              <a:rPr lang="en-GB" sz="2000" dirty="0"/>
              <a:t> (</a:t>
            </a:r>
            <a:r>
              <a:rPr lang="en-GB" sz="2000" dirty="0">
                <a:solidFill>
                  <a:srgbClr val="FF0000"/>
                </a:solidFill>
              </a:rPr>
              <a:t>New</a:t>
            </a:r>
            <a:r>
              <a:rPr lang="en-GB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Other funding</a:t>
            </a:r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670038-3EFB-DE28-D156-999114B7E7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430" y="3003801"/>
            <a:ext cx="1136906" cy="254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98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E8D22C5C-E40A-41F3-9C33-3BE9E72B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77199B5C-54CE-4FA6-9482-268FB50ACD71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1C153-5013-47E4-8F8D-FDBD8D8ABCC7}"/>
              </a:ext>
            </a:extLst>
          </p:cNvPr>
          <p:cNvSpPr txBox="1"/>
          <p:nvPr/>
        </p:nvSpPr>
        <p:spPr>
          <a:xfrm>
            <a:off x="390618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800" b="1" dirty="0">
                <a:solidFill>
                  <a:schemeClr val="bg1"/>
                </a:solidFill>
              </a:rPr>
              <a:t>The Offer</a:t>
            </a:r>
            <a:r>
              <a:rPr lang="en-GB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663EE5-F513-D56C-FFCD-8DAFD2654137}"/>
              </a:ext>
            </a:extLst>
          </p:cNvPr>
          <p:cNvSpPr txBox="1"/>
          <p:nvPr/>
        </p:nvSpPr>
        <p:spPr>
          <a:xfrm>
            <a:off x="1234628" y="1635026"/>
            <a:ext cx="798957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The Offer: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Carry out a full exploration of the carer’s situation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Provide information and support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Wellbeing conversations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Refer carers to other teams within the organisation (such as welfare benefits team, carers assessment team, carer coaching etc.)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087ED4-169C-F912-F559-91D2BA6FD2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182" y="3057904"/>
            <a:ext cx="2810262" cy="177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94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AEF246-3F0E-7DC8-477D-AD57E267E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069F523C-35B1-D2CD-3B3D-575350C8C1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8"/>
          <a:stretch>
            <a:fillRect/>
          </a:stretch>
        </p:blipFill>
        <p:spPr>
          <a:xfrm>
            <a:off x="7949142" y="269659"/>
            <a:ext cx="3909483" cy="793333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D50953F2-7D75-9BE2-F9A1-22AD2179DCA5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B7EF09-F79E-79A1-7519-FDC77B120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7482" y="2245952"/>
            <a:ext cx="1773938" cy="32182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AF583B-2D87-D46D-2DB4-F8263DFDDDF9}"/>
              </a:ext>
            </a:extLst>
          </p:cNvPr>
          <p:cNvSpPr txBox="1"/>
          <p:nvPr/>
        </p:nvSpPr>
        <p:spPr>
          <a:xfrm>
            <a:off x="1197864" y="1734250"/>
            <a:ext cx="79438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/>
              <a:t>We also, provide information on where to access other services such as: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debt/money advice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fuel vouchers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food vouchers etc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discretionary housing payments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energy advice to our carers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400" dirty="0"/>
              <a:t>crisis resilience fund, etc..</a:t>
            </a:r>
          </a:p>
        </p:txBody>
      </p:sp>
    </p:spTree>
    <p:extLst>
      <p:ext uri="{BB962C8B-B14F-4D97-AF65-F5344CB8AC3E}">
        <p14:creationId xmlns:p14="http://schemas.microsoft.com/office/powerpoint/2010/main" val="2364914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E8D22C5C-E40A-41F3-9C33-3BE9E72BFB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77199B5C-54CE-4FA6-9482-268FB50ACD71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A1C153-5013-47E4-8F8D-FDBD8D8ABCC7}"/>
              </a:ext>
            </a:extLst>
          </p:cNvPr>
          <p:cNvSpPr txBox="1"/>
          <p:nvPr/>
        </p:nvSpPr>
        <p:spPr>
          <a:xfrm>
            <a:off x="390618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GB" sz="2800" b="1" dirty="0">
                <a:solidFill>
                  <a:schemeClr val="bg1"/>
                </a:solidFill>
              </a:rPr>
              <a:t>Case Study</a:t>
            </a:r>
            <a:r>
              <a:rPr lang="en-GB" sz="28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341C6E-5E61-27EC-DEBF-6FAC53D72916}"/>
              </a:ext>
            </a:extLst>
          </p:cNvPr>
          <p:cNvSpPr txBox="1"/>
          <p:nvPr/>
        </p:nvSpPr>
        <p:spPr>
          <a:xfrm>
            <a:off x="1463040" y="1417319"/>
            <a:ext cx="741807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dirty="0"/>
              <a:t>Carer’s household consists of her son (5yrs) who she cares for, her twin daughters (15yrs) and her partner.  </a:t>
            </a:r>
          </a:p>
          <a:p>
            <a:pPr>
              <a:buNone/>
            </a:pPr>
            <a:r>
              <a:rPr lang="en-GB" sz="2000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Challenging caring role due the additional needs of her son.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Kitchen flooded, they had to remove the kitchen floor due to flooding to stop mould.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Could not afford to replace it. Carers cooker also broke before Christmas.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Carer contacted CSWS to get information and advice and was pleased to know she may be able to get help with funding.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763B4E-8800-1C95-9942-C587D56E4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184"/>
          <a:stretch>
            <a:fillRect/>
          </a:stretch>
        </p:blipFill>
        <p:spPr>
          <a:xfrm>
            <a:off x="7309003" y="2143978"/>
            <a:ext cx="5189759" cy="408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7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B2722D-2D91-25DF-D3E7-BE02E1560F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4CA8BFBB-731B-3045-123D-35BB8E44AC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"/>
          <a:stretch>
            <a:fillRect/>
          </a:stretch>
        </p:blipFill>
        <p:spPr>
          <a:xfrm>
            <a:off x="7949142" y="269659"/>
            <a:ext cx="3909483" cy="8624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DEBB9ED-5D2E-B845-925F-2F4EA1691308}"/>
              </a:ext>
            </a:extLst>
          </p:cNvPr>
          <p:cNvSpPr txBox="1"/>
          <p:nvPr/>
        </p:nvSpPr>
        <p:spPr>
          <a:xfrm>
            <a:off x="390618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Title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E1B060-F468-8141-F419-118B25D3FA2F}"/>
              </a:ext>
            </a:extLst>
          </p:cNvPr>
          <p:cNvSpPr txBox="1"/>
          <p:nvPr/>
        </p:nvSpPr>
        <p:spPr>
          <a:xfrm>
            <a:off x="1088571" y="1132115"/>
            <a:ext cx="805542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We asked carer to get quotes to replace the floor in the kitchen and to replace the cooker. 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We suggested carer put things in place such as locks on the taps to lessen the chances of her son flooding the house again.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We completed HSF application for her to get funding to replace the cooker and flooring.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Carer mentioned that if she could get the funding it would make a positive impact on the household and on her wellbeing which will enable her to continue with her caring role.</a:t>
            </a:r>
          </a:p>
          <a:p>
            <a:pPr>
              <a:buNone/>
            </a:pPr>
            <a:r>
              <a:rPr lang="en-GB" sz="2000" dirty="0"/>
              <a:t> </a:t>
            </a:r>
          </a:p>
          <a:p>
            <a:pPr>
              <a:buNone/>
            </a:pPr>
            <a:r>
              <a:rPr lang="en-GB" sz="2000" dirty="0"/>
              <a:t>Carer was awarded a grant of </a:t>
            </a:r>
            <a:r>
              <a:rPr lang="en-GB" sz="2000" b="1" dirty="0"/>
              <a:t>£978 </a:t>
            </a:r>
            <a:r>
              <a:rPr lang="en-GB" sz="2000" dirty="0"/>
              <a:t>to replace her cooker and kitchen floor.</a:t>
            </a:r>
          </a:p>
          <a:p>
            <a:pPr>
              <a:buNone/>
            </a:pPr>
            <a:r>
              <a:rPr lang="en-GB" sz="2000" dirty="0"/>
              <a:t> </a:t>
            </a:r>
          </a:p>
          <a:p>
            <a:pPr>
              <a:buNone/>
            </a:pPr>
            <a:r>
              <a:rPr lang="en-GB" sz="2000" dirty="0"/>
              <a:t>Carer sent us a message saying,</a:t>
            </a:r>
            <a:r>
              <a:rPr lang="en-GB" sz="2000" b="1" i="1" dirty="0"/>
              <a:t> “Wow that’s so wonderful of you! Thank you so much. We are so grateful, I can’t even out into words our gratitude! Merry Christmas to all of you.”</a:t>
            </a:r>
            <a:endParaRPr lang="en-GB" sz="2000" dirty="0"/>
          </a:p>
          <a:p>
            <a:pPr>
              <a:buNone/>
            </a:pPr>
            <a:r>
              <a:rPr lang="en-GB" dirty="0"/>
              <a:t> </a:t>
            </a:r>
          </a:p>
          <a:p>
            <a:pPr>
              <a:buNone/>
            </a:pPr>
            <a:r>
              <a:rPr lang="en-GB" dirty="0"/>
              <a:t>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1016F3-45B0-FDCA-BCA6-4EBE36D674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797" y="2337792"/>
            <a:ext cx="3063031" cy="2851626"/>
          </a:xfrm>
          <a:prstGeom prst="rect">
            <a:avLst/>
          </a:prstGeom>
        </p:spPr>
      </p:pic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FAFEB779-9394-D272-B0B9-FB109769894C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458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208B5D-CF0B-2B6C-E928-7D66168D4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DABE0E73-109E-83F6-73AD-A0DDF683D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E44565CA-AAC6-B24A-0270-BCE5F3E58B5D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42DA4A-910E-EF3C-2852-170FAE46CCB0}"/>
              </a:ext>
            </a:extLst>
          </p:cNvPr>
          <p:cNvSpPr txBox="1"/>
          <p:nvPr/>
        </p:nvSpPr>
        <p:spPr>
          <a:xfrm>
            <a:off x="401504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Referrals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27AFF2-835C-4148-33BC-ADD58B9058AC}"/>
              </a:ext>
            </a:extLst>
          </p:cNvPr>
          <p:cNvSpPr txBox="1"/>
          <p:nvPr/>
        </p:nvSpPr>
        <p:spPr>
          <a:xfrm>
            <a:off x="544286" y="1281826"/>
            <a:ext cx="859971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b="1" dirty="0"/>
              <a:t>How to make referral (professionals)</a:t>
            </a:r>
            <a:r>
              <a:rPr lang="en-GB" sz="2000" dirty="0"/>
              <a:t>:</a:t>
            </a:r>
          </a:p>
          <a:p>
            <a:pPr>
              <a:buNone/>
            </a:pPr>
            <a:r>
              <a:rPr lang="en-GB" sz="2000" dirty="0"/>
              <a:t>Refer the Carer to us using the linked form below. However, with this route, there are two crucial steps needed before you start the quick process:</a:t>
            </a:r>
          </a:p>
          <a:p>
            <a:pPr>
              <a:buNone/>
            </a:pPr>
            <a:r>
              <a:rPr lang="en-GB" sz="2000" dirty="0">
                <a:hlinkClick r:id="rId3" tooltip="https://www.carerssupport.org.uk/professional-referral/"/>
              </a:rPr>
              <a:t>Refer a Carer to Us | For Professionals</a:t>
            </a:r>
            <a:endParaRPr lang="en-GB" sz="2000" dirty="0"/>
          </a:p>
          <a:p>
            <a:pPr>
              <a:buNone/>
            </a:pP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/>
              <a:t>Express Carer consent for Carers Support West Sussex to contact the Carer. Without Consent, the referral can go no further.</a:t>
            </a:r>
            <a:endParaRPr lang="en-GB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b="1" dirty="0"/>
              <a:t>Carer personal details, such as name and caring role.</a:t>
            </a:r>
          </a:p>
          <a:p>
            <a:endParaRPr lang="en-GB" sz="2000" dirty="0"/>
          </a:p>
          <a:p>
            <a:pPr>
              <a:buNone/>
            </a:pPr>
            <a:r>
              <a:rPr lang="en-GB" sz="2000" dirty="0"/>
              <a:t>Once you have those details covered, please complete the referral form, which will securely transfer your referral to Carers Support. Once the referral is received, a wellbeing worker will make direct contact with the carer to discuss their caring role and how we can support them going forward.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F488EF-BE69-2632-EB0F-80A415C829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5238" y="3429000"/>
            <a:ext cx="2812150" cy="186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789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9AA724-AFC0-3A4A-DA74-A9F57AFF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C84E04A4-6D65-267C-42AE-407AC5FE8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42" y="451061"/>
            <a:ext cx="3909483" cy="830765"/>
          </a:xfrm>
          <a:prstGeom prst="rect">
            <a:avLst/>
          </a:prstGeom>
        </p:spPr>
      </p:pic>
      <p:sp>
        <p:nvSpPr>
          <p:cNvPr id="4" name="Rectangle: Top Corners Rounded 3">
            <a:extLst>
              <a:ext uri="{FF2B5EF4-FFF2-40B4-BE49-F238E27FC236}">
                <a16:creationId xmlns:a16="http://schemas.microsoft.com/office/drawing/2014/main" id="{432841AC-FF09-9D09-5E2C-CC70F9943B10}"/>
              </a:ext>
            </a:extLst>
          </p:cNvPr>
          <p:cNvSpPr/>
          <p:nvPr/>
        </p:nvSpPr>
        <p:spPr>
          <a:xfrm rot="5400000">
            <a:off x="3826767" y="2238356"/>
            <a:ext cx="523218" cy="8176752"/>
          </a:xfrm>
          <a:prstGeom prst="round2SameRect">
            <a:avLst/>
          </a:prstGeom>
          <a:solidFill>
            <a:srgbClr val="0096D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83D6F7-05BB-A28D-047C-7E7CF2CAF33B}"/>
              </a:ext>
            </a:extLst>
          </p:cNvPr>
          <p:cNvSpPr txBox="1"/>
          <p:nvPr/>
        </p:nvSpPr>
        <p:spPr>
          <a:xfrm>
            <a:off x="390618" y="6065121"/>
            <a:ext cx="3133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Contact us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08C56A-71EB-192E-0215-0B4A9C1441C6}"/>
              </a:ext>
            </a:extLst>
          </p:cNvPr>
          <p:cNvSpPr txBox="1"/>
          <p:nvPr/>
        </p:nvSpPr>
        <p:spPr>
          <a:xfrm>
            <a:off x="783771" y="1077685"/>
            <a:ext cx="836022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The carer can contact us directly in the following ways</a:t>
            </a:r>
          </a:p>
          <a:p>
            <a:r>
              <a:rPr lang="en-GB" sz="2400" dirty="0"/>
              <a:t> </a:t>
            </a:r>
            <a:br>
              <a:rPr lang="en-GB" sz="2400" dirty="0"/>
            </a:br>
            <a:r>
              <a:rPr lang="en-GB" sz="2400" dirty="0"/>
              <a:t>•    You can call us on 0300 028 8888. The line is available Monday, Tuesday, Thursday and Friday 9am-4pm, Wednesday 9am-7pm and Saturday 10am-12pm. Please do leave a voicemail if we are unable to answer and we will call you back as soon as possible, we aim to do so within 5 working days.</a:t>
            </a:r>
            <a:br>
              <a:rPr lang="en-GB" sz="2400" dirty="0"/>
            </a:br>
            <a:r>
              <a:rPr lang="en-GB" sz="2400" dirty="0"/>
              <a:t>•    Contact us using our online </a:t>
            </a:r>
            <a:r>
              <a:rPr lang="en-GB" sz="2400" dirty="0" err="1">
                <a:hlinkClick r:id="rId3" tooltip="https://u2589163.ct.sendgrid.net/ls/click?upn=u001.1hh52it1nsele1ohwnlvtlcahslfnlnvkuentyyl0-2fmi1agps-2bdj3keqa8bzyjxi59q7brqe2j9up7m0r02vjq-3d-3dbtzg_0vq6alybcychbx0pf5mfzy1imvq63v4xjjb-2bgpfbbbregek8v15x5rm3rehd-2fgra2gpdjxxjiernwnn3f9lippwyylfae9xgyj50ck8wqvpfs3y-2fptwedscb42yqeiu3qzq9xtmeij9obpmsoehy-2bkaauq2gs2ma5t3nfskqe8gqygbuv-2bhtxc9tjxybgovg64y9urbk-2ftjdykpdwlrkkdli-2blgknwupvesk7ipyjvovzhlbhlfjhfogvbzw3vh0"/>
              </a:rPr>
              <a:t>online</a:t>
            </a:r>
            <a:r>
              <a:rPr lang="en-GB" sz="2400" dirty="0">
                <a:hlinkClick r:id="rId3" tooltip="https://u2589163.ct.sendgrid.net/ls/click?upn=u001.1hh52it1nsele1ohwnlvtlcahslfnlnvkuentyyl0-2fmi1agps-2bdj3keqa8bzyjxi59q7brqe2j9up7m0r02vjq-3d-3dbtzg_0vq6alybcychbx0pf5mfzy1imvq63v4xjjb-2bgpfbbbregek8v15x5rm3rehd-2fgra2gpdjxxjiernwnn3f9lippwyylfae9xgyj50ck8wqvpfs3y-2fptwedscb42yqeiu3qzq9xtmeij9obpmsoehy-2bkaauq2gs2ma5t3nfskqe8gqygbuv-2bhtxc9tjxybgovg64y9urbk-2ftjdykpdwlrkkdli-2blgknwupvesk7ipyjvovzhlbhlfjhfogvbzw3vh0"/>
              </a:rPr>
              <a:t> chat service</a:t>
            </a:r>
            <a:br>
              <a:rPr lang="en-GB" sz="2400" dirty="0"/>
            </a:br>
            <a:r>
              <a:rPr lang="en-GB" sz="2400" dirty="0"/>
              <a:t>•    Email us </a:t>
            </a:r>
            <a:r>
              <a:rPr lang="en-GB" sz="2400" dirty="0">
                <a:hlinkClick r:id="rId4" tooltip="mailto:info@carerssupport.org.uk"/>
              </a:rPr>
              <a:t>info@carerssupport.org.uk</a:t>
            </a:r>
            <a:endParaRPr lang="en-GB" sz="2400" dirty="0"/>
          </a:p>
          <a:p>
            <a:br>
              <a:rPr lang="en-GB" sz="2400" dirty="0"/>
            </a:br>
            <a:r>
              <a:rPr lang="en-GB" sz="2400" dirty="0"/>
              <a:t>Try our new </a:t>
            </a:r>
            <a:r>
              <a:rPr lang="en-GB" sz="2400" dirty="0">
                <a:hlinkClick r:id="rId5" tooltip="https://u2589163.ct.sendgrid.net/ls/click?upn=u001.1hh52it1nsele1ohwnlvtlcahslfnlnvkuentyyl0-2foe3xtw6jdzjoo1g33adcbp-2f48fxckjlo7wnfzngemd9q-3d-3dnpij_0vq6alybcychbx0pf5mfzy1imvq63v4xjjb-2bgpfbbbregek8v15x5rm3rehd-2fgra2gpdjxxjiernwnn3f9lippwyylfae9xgyj50ck8wqvpfs3y-2fptwedscb42yqeiu3xojyhgfhyf87-2b30b4tvzsrxm9zh2fw2hkrricqp8raa5dl539rnmcx-2f9riwi6iwne36yevjlybmyddxbqqcb4ckwegpyi0czplivpvmmltg-2fapvoajlnfc0sdy5dfmh7"/>
              </a:rPr>
              <a:t>Smart Search</a:t>
            </a:r>
            <a:r>
              <a:rPr lang="en-GB" sz="2400" dirty="0"/>
              <a:t>! - Find the answers you're looking for on our website by using our new Smart Search tool.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B33E2C-D01B-66C5-1E89-2BD584CCDC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6752" y="2478583"/>
            <a:ext cx="3894129" cy="275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553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74320"/>
            <a:ext cx="7086600" cy="411480"/>
          </a:xfrm>
          <a:prstGeom prst="rect">
            <a:avLst/>
          </a:prstGeom>
          <a:noFill/>
        </p:spPr>
        <p:txBody>
          <a:bodyPr wrap="square" lIns="18288" tIns="18288" rIns="18288" bIns="18288" anchor="t">
            <a:noAutofit/>
          </a:bodyPr>
          <a:lstStyle/>
          <a:p>
            <a:pPr algn="l">
              <a:spcAft>
                <a:spcPts val="0"/>
              </a:spcAft>
            </a:pPr>
            <a:r>
              <a:rPr sz="3000" b="1">
                <a:solidFill>
                  <a:srgbClr val="3B2372"/>
                </a:solidFill>
                <a:latin typeface="Calibri"/>
              </a:rPr>
              <a:t>What do we get up to in the North</a:t>
            </a:r>
            <a:endParaRPr lang="en-GB" sz="3000" b="1">
              <a:solidFill>
                <a:srgbClr val="3B2372"/>
              </a:solidFill>
              <a:latin typeface="Calibri"/>
            </a:endParaRPr>
          </a:p>
        </p:txBody>
      </p:sp>
      <p:pic>
        <p:nvPicPr>
          <p:cNvPr id="3" name="Picture 2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0" y="201168"/>
            <a:ext cx="3611880" cy="7680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2920" y="1060704"/>
            <a:ext cx="11155680" cy="22860"/>
          </a:xfrm>
          <a:prstGeom prst="rect">
            <a:avLst/>
          </a:prstGeom>
          <a:solidFill>
            <a:srgbClr val="CAEDF8"/>
          </a:solidFill>
          <a:ln>
            <a:solidFill>
              <a:srgbClr val="CAE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5" name="Connector 4"/>
          <p:cNvCxnSpPr>
            <a:cxnSpLocks/>
          </p:cNvCxnSpPr>
          <p:nvPr/>
        </p:nvCxnSpPr>
        <p:spPr>
          <a:xfrm flipH="1">
            <a:off x="3689604" y="3520440"/>
            <a:ext cx="640080" cy="40313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>
            <a:cxnSpLocks/>
          </p:cNvCxnSpPr>
          <p:nvPr/>
        </p:nvCxnSpPr>
        <p:spPr>
          <a:xfrm flipH="1">
            <a:off x="2793492" y="3851297"/>
            <a:ext cx="1536192" cy="926443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>
            <a:cxnSpLocks/>
            <a:endCxn id="12" idx="0"/>
          </p:cNvCxnSpPr>
          <p:nvPr/>
        </p:nvCxnSpPr>
        <p:spPr>
          <a:xfrm flipH="1">
            <a:off x="10085832" y="727685"/>
            <a:ext cx="35433" cy="417280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>
            <a:cxnSpLocks/>
            <a:endCxn id="16" idx="2"/>
          </p:cNvCxnSpPr>
          <p:nvPr/>
        </p:nvCxnSpPr>
        <p:spPr>
          <a:xfrm flipV="1">
            <a:off x="5911743" y="2820924"/>
            <a:ext cx="2139" cy="358289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>
            <a:cxnSpLocks/>
          </p:cNvCxnSpPr>
          <p:nvPr/>
        </p:nvCxnSpPr>
        <p:spPr>
          <a:xfrm flipV="1">
            <a:off x="7274052" y="2159212"/>
            <a:ext cx="1056132" cy="1183534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>
            <a:cxnSpLocks/>
          </p:cNvCxnSpPr>
          <p:nvPr/>
        </p:nvCxnSpPr>
        <p:spPr>
          <a:xfrm>
            <a:off x="3115818" y="2436151"/>
            <a:ext cx="1131717" cy="743062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>
            <a:cxnSpLocks/>
          </p:cNvCxnSpPr>
          <p:nvPr/>
        </p:nvCxnSpPr>
        <p:spPr>
          <a:xfrm>
            <a:off x="7220903" y="3725566"/>
            <a:ext cx="1109281" cy="692828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8330184" y="1144965"/>
            <a:ext cx="3511296" cy="1956816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009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sz="1500" b="1" dirty="0">
                <a:solidFill>
                  <a:srgbClr val="0096D6"/>
                </a:solidFill>
                <a:latin typeface="Calibri"/>
              </a:rPr>
              <a:t>Support groups — F2F monthly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East Grinstead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Crawley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Burgess Hill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Midhurst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Upper Beeding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Chichester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>
                <a:solidFill>
                  <a:srgbClr val="1F1F1F"/>
                </a:solidFill>
                <a:latin typeface="Calibri"/>
              </a:rPr>
              <a:t>Horsham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sz="1400" b="0" dirty="0" err="1">
                <a:solidFill>
                  <a:srgbClr val="1F1F1F"/>
                </a:solidFill>
                <a:latin typeface="Calibri"/>
              </a:rPr>
              <a:t>Chagossian</a:t>
            </a:r>
            <a:r>
              <a:rPr sz="1400" b="0" dirty="0">
                <a:solidFill>
                  <a:srgbClr val="1F1F1F"/>
                </a:solidFill>
                <a:latin typeface="Calibri"/>
              </a:rPr>
              <a:t> coffee morning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3172" y="4636008"/>
            <a:ext cx="2560320" cy="1371600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3B23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>
                <a:solidFill>
                  <a:srgbClr val="3B2372"/>
                </a:solidFill>
                <a:latin typeface="Calibri"/>
              </a:rPr>
              <a:t>Online groups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>
                <a:solidFill>
                  <a:srgbClr val="1F1F1F"/>
                </a:solidFill>
                <a:latin typeface="Calibri"/>
              </a:rPr>
              <a:t>Dementia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>
                <a:solidFill>
                  <a:srgbClr val="1F1F1F"/>
                </a:solidFill>
                <a:latin typeface="Calibri"/>
              </a:rPr>
              <a:t>Neurodiversity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>
                <a:solidFill>
                  <a:srgbClr val="1F1F1F"/>
                </a:solidFill>
                <a:latin typeface="Calibri"/>
              </a:rPr>
              <a:t>Learning Disability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>
                <a:solidFill>
                  <a:srgbClr val="1F1F1F"/>
                </a:solidFill>
                <a:latin typeface="Calibri"/>
              </a:rPr>
              <a:t>Mental Health</a:t>
            </a:r>
          </a:p>
        </p:txBody>
      </p:sp>
      <p:sp>
        <p:nvSpPr>
          <p:cNvPr id="14" name="Rounded Rectangle 13"/>
          <p:cNvSpPr>
            <a:spLocks/>
          </p:cNvSpPr>
          <p:nvPr/>
        </p:nvSpPr>
        <p:spPr>
          <a:xfrm>
            <a:off x="346329" y="1165860"/>
            <a:ext cx="2880360" cy="1280160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005B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 dirty="0">
                <a:solidFill>
                  <a:srgbClr val="005B82"/>
                </a:solidFill>
                <a:latin typeface="Calibri"/>
              </a:rPr>
              <a:t>Hubs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Storrington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Broadfield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Burgess Hill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Worthing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Kings Weald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55923" y="4116472"/>
            <a:ext cx="3584448" cy="1920240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009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 dirty="0">
                <a:solidFill>
                  <a:srgbClr val="0096D6"/>
                </a:solidFill>
                <a:latin typeface="Calibri"/>
              </a:rPr>
              <a:t>Networking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Alzheimer’s Society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UKHarvest</a:t>
            </a:r>
            <a:endParaRPr lang="en-GB" sz="1400" b="0" dirty="0">
              <a:solidFill>
                <a:srgbClr val="1F1F1F"/>
              </a:solidFill>
              <a:latin typeface="Calibri"/>
            </a:endParaRP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Burgess Hill family day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Girls School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K2 Crawley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Mems Health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Dream Church</a:t>
            </a:r>
          </a:p>
        </p:txBody>
      </p:sp>
      <p:sp>
        <p:nvSpPr>
          <p:cNvPr id="16" name="Rounded Rectangle 15"/>
          <p:cNvSpPr>
            <a:spLocks/>
          </p:cNvSpPr>
          <p:nvPr/>
        </p:nvSpPr>
        <p:spPr>
          <a:xfrm>
            <a:off x="4149090" y="1156716"/>
            <a:ext cx="3529584" cy="1664208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3B237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 dirty="0">
                <a:solidFill>
                  <a:srgbClr val="3B2372"/>
                </a:solidFill>
                <a:latin typeface="Calibri"/>
              </a:rPr>
              <a:t>Carer wellbeing activities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Tai Chi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Mindfulness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PAPA </a:t>
            </a: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Walkshop</a:t>
            </a:r>
            <a:endParaRPr lang="en-GB" sz="1400" b="0" dirty="0">
              <a:solidFill>
                <a:srgbClr val="1F1F1F"/>
              </a:solidFill>
              <a:latin typeface="Calibri"/>
            </a:endParaRP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Tilgate</a:t>
            </a:r>
            <a:r>
              <a:rPr lang="en-GB" sz="1400" b="0" dirty="0">
                <a:solidFill>
                  <a:srgbClr val="1F1F1F"/>
                </a:solidFill>
                <a:latin typeface="Calibri"/>
              </a:rPr>
              <a:t> Walk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Trees for Bees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Farm Visits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330184" y="4072424"/>
            <a:ext cx="3675887" cy="1901952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009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 dirty="0">
                <a:solidFill>
                  <a:srgbClr val="0096D6"/>
                </a:solidFill>
                <a:latin typeface="Calibri"/>
              </a:rPr>
              <a:t>Special projects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Chagossian</a:t>
            </a:r>
            <a:r>
              <a:rPr lang="en-GB" sz="1400" b="0" dirty="0">
                <a:solidFill>
                  <a:srgbClr val="1F1F1F"/>
                </a:solidFill>
                <a:latin typeface="Calibri"/>
              </a:rPr>
              <a:t> coffee morning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MH </a:t>
            </a: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Apase</a:t>
            </a:r>
            <a:endParaRPr lang="en-GB" sz="1400" b="0" dirty="0">
              <a:solidFill>
                <a:srgbClr val="1F1F1F"/>
              </a:solidFill>
              <a:latin typeface="Calibri"/>
            </a:endParaRP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 err="1">
                <a:solidFill>
                  <a:srgbClr val="1F1F1F"/>
                </a:solidFill>
                <a:latin typeface="Calibri"/>
              </a:rPr>
              <a:t>Tinwood</a:t>
            </a:r>
            <a:r>
              <a:rPr lang="en-GB" sz="1400" b="0" dirty="0">
                <a:solidFill>
                  <a:srgbClr val="1F1F1F"/>
                </a:solidFill>
                <a:latin typeface="Calibri"/>
              </a:rPr>
              <a:t> &amp; Pagham walks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Clay making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Summer Walkathon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Black Barn art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Holistic wellbeing</a:t>
            </a:r>
          </a:p>
        </p:txBody>
      </p:sp>
      <p:sp>
        <p:nvSpPr>
          <p:cNvPr id="18" name="Rounded Rectangle 17"/>
          <p:cNvSpPr>
            <a:spLocks/>
          </p:cNvSpPr>
          <p:nvPr/>
        </p:nvSpPr>
        <p:spPr>
          <a:xfrm>
            <a:off x="109729" y="3118104"/>
            <a:ext cx="3675887" cy="1024128"/>
          </a:xfrm>
          <a:prstGeom prst="roundRect">
            <a:avLst>
              <a:gd name="adj" fmla="val 12000"/>
            </a:avLst>
          </a:prstGeom>
          <a:solidFill>
            <a:srgbClr val="E8F7FD"/>
          </a:solidFill>
          <a:ln w="15240">
            <a:solidFill>
              <a:srgbClr val="005B8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82296" tIns="82296" rIns="82296" bIns="82296" rtlCol="0" anchor="t">
            <a:noAutofit/>
          </a:bodyPr>
          <a:lstStyle/>
          <a:p>
            <a:pPr algn="l">
              <a:spcAft>
                <a:spcPts val="200"/>
              </a:spcAft>
            </a:pPr>
            <a:r>
              <a:rPr lang="en-GB" sz="1500" b="1" dirty="0">
                <a:solidFill>
                  <a:srgbClr val="005B82"/>
                </a:solidFill>
                <a:latin typeface="Calibri"/>
              </a:rPr>
              <a:t>Carer awareness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Staff cheers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Charity Trail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QE II School</a:t>
            </a:r>
          </a:p>
          <a:p>
            <a:pPr marL="155448" indent="-91440" algn="l">
              <a:lnSpc>
                <a:spcPct val="78000"/>
              </a:lnSpc>
              <a:spcAft>
                <a:spcPts val="0"/>
              </a:spcAft>
              <a:buChar char="•"/>
            </a:pPr>
            <a:r>
              <a:rPr lang="en-GB" sz="1400" b="0" dirty="0">
                <a:solidFill>
                  <a:srgbClr val="1F1F1F"/>
                </a:solidFill>
                <a:latin typeface="Calibri"/>
              </a:rPr>
              <a:t>Rusty Brains Horsham</a:t>
            </a:r>
          </a:p>
        </p:txBody>
      </p:sp>
      <p:sp>
        <p:nvSpPr>
          <p:cNvPr id="19" name="Rounded Rectangle 18"/>
          <p:cNvSpPr>
            <a:spLocks/>
          </p:cNvSpPr>
          <p:nvPr/>
        </p:nvSpPr>
        <p:spPr>
          <a:xfrm>
            <a:off x="4247536" y="3118104"/>
            <a:ext cx="3026516" cy="794302"/>
          </a:xfrm>
          <a:prstGeom prst="roundRect">
            <a:avLst>
              <a:gd name="adj" fmla="val 11049"/>
            </a:avLst>
          </a:prstGeom>
          <a:solidFill>
            <a:srgbClr val="0096D6"/>
          </a:solidFill>
          <a:ln w="12700">
            <a:solidFill>
              <a:srgbClr val="009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73152" rIns="73152" bIns="73152" rtlCol="0" anchor="ctr">
            <a:noAutofit/>
          </a:bodyPr>
          <a:lstStyle/>
          <a:p>
            <a:pPr algn="ctr">
              <a:spcAft>
                <a:spcPts val="0"/>
              </a:spcAft>
            </a:pPr>
            <a:r>
              <a:rPr lang="en-GB" sz="2200" b="1" dirty="0">
                <a:solidFill>
                  <a:srgbClr val="FFFFFF"/>
                </a:solidFill>
                <a:latin typeface="Calibri"/>
              </a:rPr>
              <a:t>Activities</a:t>
            </a:r>
            <a:br>
              <a:rPr lang="en-GB" dirty="0"/>
            </a:br>
            <a:r>
              <a:rPr lang="en-GB" dirty="0"/>
              <a:t>in the North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29184" y="6099048"/>
            <a:ext cx="8001000" cy="411480"/>
          </a:xfrm>
          <a:prstGeom prst="roundRect">
            <a:avLst>
              <a:gd name="adj" fmla="val 8000"/>
            </a:avLst>
          </a:prstGeom>
          <a:solidFill>
            <a:srgbClr val="0096D6"/>
          </a:solidFill>
          <a:ln>
            <a:solidFill>
              <a:srgbClr val="0096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73152" tIns="73152" rIns="73152" bIns="73152" rtlCol="0" anchor="ctr">
            <a:noAutofit/>
          </a:bodyPr>
          <a:lstStyle/>
          <a:p>
            <a:pPr algn="l"/>
            <a:r>
              <a:rPr lang="en-GB" sz="2000" b="1">
                <a:solidFill>
                  <a:srgbClr val="FFFFFF"/>
                </a:solidFill>
                <a:latin typeface="Calibri"/>
              </a:rPr>
              <a:t>Activities in the North</a:t>
            </a:r>
          </a:p>
        </p:txBody>
      </p:sp>
      <p:cxnSp>
        <p:nvCxnSpPr>
          <p:cNvPr id="1025" name="Connector 7">
            <a:extLst>
              <a:ext uri="{FF2B5EF4-FFF2-40B4-BE49-F238E27FC236}">
                <a16:creationId xmlns:a16="http://schemas.microsoft.com/office/drawing/2014/main" id="{B18A1003-FA25-4DF3-CA98-A0F5566F122D}"/>
              </a:ext>
            </a:extLst>
          </p:cNvPr>
          <p:cNvCxnSpPr>
            <a:cxnSpLocks/>
          </p:cNvCxnSpPr>
          <p:nvPr/>
        </p:nvCxnSpPr>
        <p:spPr>
          <a:xfrm flipV="1">
            <a:off x="5879803" y="3851297"/>
            <a:ext cx="0" cy="265175"/>
          </a:xfrm>
          <a:prstGeom prst="line">
            <a:avLst/>
          </a:prstGeom>
          <a:ln w="25400">
            <a:solidFill>
              <a:srgbClr val="CAED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825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DC1E567A8C744DA2D4400482262C38" ma:contentTypeVersion="12" ma:contentTypeDescription="Create a new document." ma:contentTypeScope="" ma:versionID="a6aa0e0493819e17cacf1c5a126eafd6">
  <xsd:schema xmlns:xsd="http://www.w3.org/2001/XMLSchema" xmlns:xs="http://www.w3.org/2001/XMLSchema" xmlns:p="http://schemas.microsoft.com/office/2006/metadata/properties" xmlns:ns2="12ace6d6-468a-4213-8daa-63519ee3616c" xmlns:ns3="c2991af3-bb60-451d-b15c-cfa954b65518" targetNamespace="http://schemas.microsoft.com/office/2006/metadata/properties" ma:root="true" ma:fieldsID="928b05baff4da77b3c57d522a9efd5f0" ns2:_="" ns3:_="">
    <xsd:import namespace="12ace6d6-468a-4213-8daa-63519ee3616c"/>
    <xsd:import namespace="c2991af3-bb60-451d-b15c-cfa954b655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ace6d6-468a-4213-8daa-63519ee361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513880f-a3b6-4b3f-b9c4-4b6905efbb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91af3-bb60-451d-b15c-cfa954b6551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e6eb48ec-a749-4f9b-9ed0-5f020ba506e9}" ma:internalName="TaxCatchAll" ma:showField="CatchAllData" ma:web="c2991af3-bb60-451d-b15c-cfa954b655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ace6d6-468a-4213-8daa-63519ee3616c">
      <Terms xmlns="http://schemas.microsoft.com/office/infopath/2007/PartnerControls"/>
    </lcf76f155ced4ddcb4097134ff3c332f>
    <TaxCatchAll xmlns="c2991af3-bb60-451d-b15c-cfa954b65518" xsi:nil="true"/>
  </documentManagement>
</p:properties>
</file>

<file path=customXml/itemProps1.xml><?xml version="1.0" encoding="utf-8"?>
<ds:datastoreItem xmlns:ds="http://schemas.openxmlformats.org/officeDocument/2006/customXml" ds:itemID="{C078DE65-DCBB-4ED9-BB4B-4D4DCA1DC898}"/>
</file>

<file path=customXml/itemProps2.xml><?xml version="1.0" encoding="utf-8"?>
<ds:datastoreItem xmlns:ds="http://schemas.openxmlformats.org/officeDocument/2006/customXml" ds:itemID="{0797ACF6-28AD-4ECB-8E68-22F3C23E5D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93045E-5EB5-4006-A59E-DDDFF55FED32}">
  <ds:schemaRefs>
    <ds:schemaRef ds:uri="1af0369f-1eb4-48fe-a35d-50c6f96a1956"/>
    <ds:schemaRef ds:uri="7c986446-1e0b-4767-a390-aa9c91e4cd0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</TotalTime>
  <Words>783</Words>
  <Application>Microsoft Office PowerPoint</Application>
  <PresentationFormat>Widescreen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Exchange</dc:title>
  <dc:creator>Christine Virginie</dc:creator>
  <cp:lastModifiedBy>Caroline Sinfield</cp:lastModifiedBy>
  <cp:revision>4</cp:revision>
  <dcterms:created xsi:type="dcterms:W3CDTF">2020-02-13T13:58:11Z</dcterms:created>
  <dcterms:modified xsi:type="dcterms:W3CDTF">2026-07-08T11:45:45Z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0x010100F3DC1E567A8C744DA2D4400482262C38</vt:lpwstr>
  </property>
  <property fmtid="{D5CDD505-2E9C-101B-9397-08002B2CF9AE}" pid="3" name="MediaServiceImageTags">
    <vt:lpwstr/>
  </property>
</Properties>
</file>