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2"/>
  </p:notesMasterIdLst>
  <p:sldIdLst>
    <p:sldId id="256" r:id="rId5"/>
    <p:sldId id="258" r:id="rId6"/>
    <p:sldId id="270" r:id="rId7"/>
    <p:sldId id="271" r:id="rId8"/>
    <p:sldId id="272" r:id="rId9"/>
    <p:sldId id="260" r:id="rId10"/>
    <p:sldId id="267"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6D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 dt="2026-09-17T17:20:33.636"/>
    <p1510:client id="{B1E3F7CD-322D-544D-3720-B813F696D443}" v="630" dt="2026-09-17T17:18:38.7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1138" y="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A6AFFA-16A6-49F3-8C84-3C17B3A4B7E6}" type="datetimeFigureOut">
              <a:rPr lang="en-GB" smtClean="0"/>
              <a:t>23/09/2026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FEF7F5-1A9B-45D3-8EC1-3A6EADA3695C}" type="slidenum">
              <a:rPr lang="en-GB" smtClean="0"/>
              <a:t>‹#›</a:t>
            </a:fld>
            <a:endParaRPr lang="en-GB"/>
          </a:p>
        </p:txBody>
      </p:sp>
    </p:spTree>
    <p:extLst>
      <p:ext uri="{BB962C8B-B14F-4D97-AF65-F5344CB8AC3E}">
        <p14:creationId xmlns:p14="http://schemas.microsoft.com/office/powerpoint/2010/main" val="35360428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Who are YCs &amp; YACs</a:t>
            </a:r>
          </a:p>
          <a:p>
            <a:r>
              <a:rPr lang="en-US">
                <a:latin typeface="Calibri"/>
                <a:ea typeface="Calibri"/>
                <a:cs typeface="Calibri"/>
              </a:rPr>
              <a:t>What caring responsibilities they may have</a:t>
            </a:r>
          </a:p>
          <a:p>
            <a:r>
              <a:rPr lang="en-US">
                <a:latin typeface="Calibri"/>
                <a:ea typeface="Calibri"/>
                <a:cs typeface="Calibri"/>
              </a:rPr>
              <a:t>Impact of caring</a:t>
            </a:r>
          </a:p>
          <a:p>
            <a:r>
              <a:rPr lang="en-US">
                <a:latin typeface="Calibri"/>
                <a:ea typeface="Calibri"/>
                <a:cs typeface="Calibri"/>
              </a:rPr>
              <a:t>Identifying young carers and young adult carers</a:t>
            </a:r>
          </a:p>
          <a:p>
            <a:r>
              <a:rPr lang="en-US">
                <a:latin typeface="Calibri"/>
                <a:ea typeface="Calibri"/>
                <a:cs typeface="Calibri"/>
              </a:rPr>
              <a:t>Who to refer to</a:t>
            </a:r>
          </a:p>
        </p:txBody>
      </p:sp>
      <p:sp>
        <p:nvSpPr>
          <p:cNvPr id="4" name="Slide Number Placeholder 3"/>
          <p:cNvSpPr>
            <a:spLocks noGrp="1"/>
          </p:cNvSpPr>
          <p:nvPr>
            <p:ph type="sldNum" sz="quarter" idx="5"/>
          </p:nvPr>
        </p:nvSpPr>
        <p:spPr/>
        <p:txBody>
          <a:bodyPr/>
          <a:lstStyle/>
          <a:p>
            <a:fld id="{D5FEF7F5-1A9B-45D3-8EC1-3A6EADA3695C}" type="slidenum">
              <a:rPr lang="en-GB" smtClean="0"/>
              <a:t>1</a:t>
            </a:fld>
            <a:endParaRPr lang="en-GB"/>
          </a:p>
        </p:txBody>
      </p:sp>
    </p:spTree>
    <p:extLst>
      <p:ext uri="{BB962C8B-B14F-4D97-AF65-F5344CB8AC3E}">
        <p14:creationId xmlns:p14="http://schemas.microsoft.com/office/powerpoint/2010/main" val="2989001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Same definitions, for a young carer to young adult carer – the differences are in age &amp; as they grow older the challenges they face may differ, especially when becoming more independent &amp; exploring future aspirations. </a:t>
            </a:r>
          </a:p>
          <a:p>
            <a:endParaRPr lang="en-GB"/>
          </a:p>
          <a:p>
            <a:pPr>
              <a:lnSpc>
                <a:spcPct val="107000"/>
              </a:lnSpc>
              <a:spcAft>
                <a:spcPts val="800"/>
              </a:spcAft>
            </a:pPr>
            <a:r>
              <a:rPr lang="en-GB">
                <a:highlight>
                  <a:srgbClr val="FFFFFF"/>
                </a:highlight>
              </a:rPr>
              <a:t>To give some context... The 2021 census reported that there are around 120,000 young carers aged 5-18 in England, while the school census in 2024 suggested that there were just under 54,000 (53,976) 'known' young carers in the country. Then in 2018 the BBC did a survey and found that there were as many as 820,000 young carers aged 11-15.</a:t>
            </a:r>
            <a:endParaRPr lang="en-GB"/>
          </a:p>
          <a:p>
            <a:pPr>
              <a:lnSpc>
                <a:spcPct val="107000"/>
              </a:lnSpc>
              <a:spcAft>
                <a:spcPts val="800"/>
              </a:spcAft>
            </a:pPr>
            <a:endParaRPr lang="en-GB">
              <a:highlight>
                <a:srgbClr val="FFFFFF"/>
              </a:highlight>
            </a:endParaRPr>
          </a:p>
          <a:p>
            <a:r>
              <a:rPr lang="en-GB">
                <a:highlight>
                  <a:srgbClr val="FFFFFF"/>
                </a:highlight>
              </a:rPr>
              <a:t>So there are lots of different estimates and a lot of under reporting in schools of how many young carers &amp; young adult carers there are across the country. But one thing is for certain: There are clearly a significant number of young people across the country with caring responsibilities, and it’s important that every one of them is getting the support they need.</a:t>
            </a:r>
            <a:endParaRPr lang="en-GB"/>
          </a:p>
          <a:p>
            <a:endParaRPr lang="en-GB">
              <a:highlight>
                <a:srgbClr val="FFFFFF"/>
              </a:highlight>
            </a:endParaRPr>
          </a:p>
          <a:p>
            <a:r>
              <a:rPr lang="en-GB">
                <a:solidFill>
                  <a:srgbClr val="152F4E"/>
                </a:solidFill>
                <a:highlight>
                  <a:srgbClr val="FFFFFF"/>
                </a:highlight>
              </a:rPr>
              <a:t>Carers Trust has produced a breakdown of all of the data relating to the 2024 schools census is broken down by local authority, with West Sussex only reporting </a:t>
            </a:r>
            <a:r>
              <a:rPr lang="en-GB"/>
              <a:t>1,010 YCs – which is massively less than the predicted 6,000 just within West Sussex alone. </a:t>
            </a:r>
            <a:endParaRPr lang="en-GB">
              <a:solidFill>
                <a:srgbClr val="000000"/>
              </a:solidFill>
            </a:endParaRPr>
          </a:p>
          <a:p>
            <a:endParaRPr lang="en-GB">
              <a:solidFill>
                <a:srgbClr val="152F4E"/>
              </a:solidFill>
              <a:highlight>
                <a:srgbClr val="FFFFFF"/>
              </a:highlight>
            </a:endParaRPr>
          </a:p>
        </p:txBody>
      </p:sp>
      <p:sp>
        <p:nvSpPr>
          <p:cNvPr id="4" name="Slide Number Placeholder 3"/>
          <p:cNvSpPr>
            <a:spLocks noGrp="1"/>
          </p:cNvSpPr>
          <p:nvPr>
            <p:ph type="sldNum" sz="quarter" idx="5"/>
          </p:nvPr>
        </p:nvSpPr>
        <p:spPr/>
        <p:txBody>
          <a:bodyPr/>
          <a:lstStyle/>
          <a:p>
            <a:fld id="{D5FEF7F5-1A9B-45D3-8EC1-3A6EADA3695C}" type="slidenum">
              <a:rPr lang="en-GB" smtClean="0"/>
              <a:t>2</a:t>
            </a:fld>
            <a:endParaRPr lang="en-GB"/>
          </a:p>
        </p:txBody>
      </p:sp>
    </p:spTree>
    <p:extLst>
      <p:ext uri="{BB962C8B-B14F-4D97-AF65-F5344CB8AC3E}">
        <p14:creationId xmlns:p14="http://schemas.microsoft.com/office/powerpoint/2010/main" val="24935917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D0342-74CA-500B-F7E3-E131BEDB31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5804D0-1B73-8272-9314-D34B76CDAF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2C9E2B-1FC8-C210-415B-CDE7192C388A}"/>
              </a:ext>
            </a:extLst>
          </p:cNvPr>
          <p:cNvSpPr>
            <a:spLocks noGrp="1"/>
          </p:cNvSpPr>
          <p:nvPr>
            <p:ph type="body" idx="1"/>
          </p:nvPr>
        </p:nvSpPr>
        <p:spPr/>
        <p:txBody>
          <a:bodyPr/>
          <a:lstStyle/>
          <a:p>
            <a:r>
              <a:rPr lang="en-GB"/>
              <a:t>Same definitions, from a young carer to adult carer – the differences are in age &amp; as they grow older the challenges they face may differ</a:t>
            </a:r>
          </a:p>
          <a:p>
            <a:endParaRPr lang="en-GB"/>
          </a:p>
          <a:p>
            <a:pPr>
              <a:lnSpc>
                <a:spcPct val="107000"/>
              </a:lnSpc>
              <a:spcAft>
                <a:spcPts val="800"/>
              </a:spcAft>
            </a:pPr>
            <a:r>
              <a:rPr lang="en-GB" b="1"/>
              <a:t>Examples of caring responsibilities include:</a:t>
            </a:r>
            <a:endParaRPr lang="en-GB"/>
          </a:p>
          <a:p>
            <a:pPr marL="342900" indent="-342900">
              <a:lnSpc>
                <a:spcPct val="107000"/>
              </a:lnSpc>
              <a:spcAft>
                <a:spcPts val="800"/>
              </a:spcAft>
              <a:buFont typeface="Symbol,sans-serif"/>
              <a:buChar char=""/>
            </a:pPr>
            <a:r>
              <a:rPr lang="en-GB"/>
              <a:t>Practical tasks such as cooking, shopping and housework</a:t>
            </a:r>
            <a:endParaRPr lang="en-US"/>
          </a:p>
          <a:p>
            <a:pPr marL="342900" indent="-342900">
              <a:lnSpc>
                <a:spcPct val="107000"/>
              </a:lnSpc>
              <a:spcAft>
                <a:spcPts val="800"/>
              </a:spcAft>
              <a:buFont typeface="Symbol,sans-serif"/>
              <a:buChar char=""/>
            </a:pPr>
            <a:r>
              <a:rPr lang="en-GB"/>
              <a:t>Physical &amp; personal care</a:t>
            </a:r>
            <a:endParaRPr lang="en-US"/>
          </a:p>
          <a:p>
            <a:pPr marL="342900" indent="-342900">
              <a:lnSpc>
                <a:spcPct val="107000"/>
              </a:lnSpc>
              <a:spcAft>
                <a:spcPts val="800"/>
              </a:spcAft>
              <a:buFont typeface="Symbol,sans-serif"/>
              <a:buChar char=""/>
            </a:pPr>
            <a:r>
              <a:rPr lang="en-GB"/>
              <a:t>Emotional support</a:t>
            </a:r>
            <a:endParaRPr lang="en-US"/>
          </a:p>
          <a:p>
            <a:pPr marL="342900" indent="-342900">
              <a:lnSpc>
                <a:spcPct val="107000"/>
              </a:lnSpc>
              <a:spcAft>
                <a:spcPts val="800"/>
              </a:spcAft>
              <a:buFont typeface="Symbol,sans-serif"/>
              <a:buChar char=""/>
            </a:pPr>
            <a:r>
              <a:rPr lang="en-GB"/>
              <a:t>Managing finances or prescriptions</a:t>
            </a:r>
            <a:endParaRPr lang="en-US"/>
          </a:p>
          <a:p>
            <a:pPr marL="342900" indent="-342900">
              <a:lnSpc>
                <a:spcPct val="107000"/>
              </a:lnSpc>
              <a:spcAft>
                <a:spcPts val="800"/>
              </a:spcAft>
              <a:buFont typeface="Symbol,sans-serif"/>
              <a:buChar char=""/>
            </a:pPr>
            <a:r>
              <a:rPr lang="en-GB"/>
              <a:t>Helping with medication</a:t>
            </a:r>
            <a:endParaRPr lang="en-US"/>
          </a:p>
          <a:p>
            <a:pPr marL="342900" indent="-342900">
              <a:lnSpc>
                <a:spcPct val="107000"/>
              </a:lnSpc>
              <a:spcAft>
                <a:spcPts val="800"/>
              </a:spcAft>
              <a:buFont typeface="Symbol,sans-serif"/>
              <a:buChar char=""/>
            </a:pPr>
            <a:r>
              <a:rPr lang="en-GB"/>
              <a:t>Looking after siblings</a:t>
            </a:r>
            <a:endParaRPr lang="en-US"/>
          </a:p>
          <a:p>
            <a:pPr marL="342900" indent="-342900">
              <a:lnSpc>
                <a:spcPct val="107000"/>
              </a:lnSpc>
              <a:spcAft>
                <a:spcPts val="800"/>
              </a:spcAft>
              <a:buFont typeface="Symbol,sans-serif"/>
              <a:buChar char=""/>
            </a:pPr>
            <a:r>
              <a:rPr lang="en-GB"/>
              <a:t>Helping their cared for communicate – which is something you may see within GP surgeries. </a:t>
            </a:r>
            <a:endParaRPr lang="en-US"/>
          </a:p>
          <a:p>
            <a:endParaRPr lang="en-GB"/>
          </a:p>
        </p:txBody>
      </p:sp>
      <p:sp>
        <p:nvSpPr>
          <p:cNvPr id="4" name="Slide Number Placeholder 3">
            <a:extLst>
              <a:ext uri="{FF2B5EF4-FFF2-40B4-BE49-F238E27FC236}">
                <a16:creationId xmlns:a16="http://schemas.microsoft.com/office/drawing/2014/main" id="{FBFDD200-47C5-20BF-7F5A-C83D479616DB}"/>
              </a:ext>
            </a:extLst>
          </p:cNvPr>
          <p:cNvSpPr>
            <a:spLocks noGrp="1"/>
          </p:cNvSpPr>
          <p:nvPr>
            <p:ph type="sldNum" sz="quarter" idx="5"/>
          </p:nvPr>
        </p:nvSpPr>
        <p:spPr/>
        <p:txBody>
          <a:bodyPr/>
          <a:lstStyle/>
          <a:p>
            <a:fld id="{D5FEF7F5-1A9B-45D3-8EC1-3A6EADA3695C}" type="slidenum">
              <a:rPr lang="en-GB" smtClean="0"/>
              <a:t>3</a:t>
            </a:fld>
            <a:endParaRPr lang="en-GB"/>
          </a:p>
        </p:txBody>
      </p:sp>
    </p:spTree>
    <p:extLst>
      <p:ext uri="{BB962C8B-B14F-4D97-AF65-F5344CB8AC3E}">
        <p14:creationId xmlns:p14="http://schemas.microsoft.com/office/powerpoint/2010/main" val="18237471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6E929C-2B74-6A86-8D7B-4ED6639617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85FE53-DD09-6BFD-8B73-5C358D8D8F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2BB557-2501-F90A-7C28-66E5C03337B0}"/>
              </a:ext>
            </a:extLst>
          </p:cNvPr>
          <p:cNvSpPr>
            <a:spLocks noGrp="1"/>
          </p:cNvSpPr>
          <p:nvPr>
            <p:ph type="body" idx="1"/>
          </p:nvPr>
        </p:nvSpPr>
        <p:spPr/>
        <p:txBody>
          <a:bodyPr/>
          <a:lstStyle/>
          <a:p>
            <a:r>
              <a:rPr lang="en-GB"/>
              <a:t>If not properly assessed and supported, the effects of their caring responsibilities can be significant:</a:t>
            </a:r>
          </a:p>
          <a:p>
            <a:endParaRPr lang="en-GB"/>
          </a:p>
        </p:txBody>
      </p:sp>
      <p:sp>
        <p:nvSpPr>
          <p:cNvPr id="4" name="Slide Number Placeholder 3">
            <a:extLst>
              <a:ext uri="{FF2B5EF4-FFF2-40B4-BE49-F238E27FC236}">
                <a16:creationId xmlns:a16="http://schemas.microsoft.com/office/drawing/2014/main" id="{467BE05D-BC67-BEF0-369B-805E4084212F}"/>
              </a:ext>
            </a:extLst>
          </p:cNvPr>
          <p:cNvSpPr>
            <a:spLocks noGrp="1"/>
          </p:cNvSpPr>
          <p:nvPr>
            <p:ph type="sldNum" sz="quarter" idx="5"/>
          </p:nvPr>
        </p:nvSpPr>
        <p:spPr/>
        <p:txBody>
          <a:bodyPr/>
          <a:lstStyle/>
          <a:p>
            <a:fld id="{D5FEF7F5-1A9B-45D3-8EC1-3A6EADA3695C}" type="slidenum">
              <a:rPr lang="en-GB" smtClean="0"/>
              <a:t>4</a:t>
            </a:fld>
            <a:endParaRPr lang="en-GB"/>
          </a:p>
        </p:txBody>
      </p:sp>
    </p:spTree>
    <p:extLst>
      <p:ext uri="{BB962C8B-B14F-4D97-AF65-F5344CB8AC3E}">
        <p14:creationId xmlns:p14="http://schemas.microsoft.com/office/powerpoint/2010/main" val="35297819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E2970-D6EF-4640-CA43-757BDB3349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8B9917-50BE-7E9F-7A17-78A3136894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6074FD-7AC6-E782-13EC-8A20466647C9}"/>
              </a:ext>
            </a:extLst>
          </p:cNvPr>
          <p:cNvSpPr>
            <a:spLocks noGrp="1"/>
          </p:cNvSpPr>
          <p:nvPr>
            <p:ph type="body" idx="1"/>
          </p:nvPr>
        </p:nvSpPr>
        <p:spPr/>
        <p:txBody>
          <a:bodyPr/>
          <a:lstStyle/>
          <a:p>
            <a:r>
              <a:rPr lang="en-GB"/>
              <a:t>Here are some possible questions to consider and things to be aware of to help in identifying young people with caring responsibilities. </a:t>
            </a:r>
          </a:p>
          <a:p>
            <a:endParaRPr lang="en-GB"/>
          </a:p>
          <a:p>
            <a:pPr marL="342900" indent="-342900">
              <a:buFont typeface="Arial"/>
              <a:buChar char="•"/>
            </a:pPr>
            <a:r>
              <a:rPr lang="en-GB"/>
              <a:t>How many adults live in the family home? </a:t>
            </a:r>
          </a:p>
          <a:p>
            <a:r>
              <a:rPr lang="en-GB"/>
              <a:t>To identify the support network within the household and assess whether caring responsibilities may be falling to a child or young person.</a:t>
            </a:r>
          </a:p>
          <a:p>
            <a:endParaRPr lang="en-GB"/>
          </a:p>
          <a:p>
            <a:pPr marL="171450" indent="-171450">
              <a:buFont typeface="Arial"/>
              <a:buChar char="•"/>
            </a:pPr>
            <a:r>
              <a:rPr lang="en-GB"/>
              <a:t>Does the patient need help with communication and understanding?</a:t>
            </a:r>
          </a:p>
          <a:p>
            <a:r>
              <a:rPr lang="en-GB"/>
              <a:t>Again, to identify whether a child or young person may be providing support with communication, understanding, or navigating healthcare needs due to the patient's additional support requirements. </a:t>
            </a:r>
          </a:p>
          <a:p>
            <a:endParaRPr lang="en-GB"/>
          </a:p>
          <a:p>
            <a:r>
              <a:rPr lang="en-GB"/>
              <a:t>And to add when working with children and young people with additional needs or neurodivergence, be professionally curious about the wider family situation and exploring whether there are siblings at home who may be providing support or taking on caring responsibilities.</a:t>
            </a:r>
          </a:p>
          <a:p>
            <a:endParaRPr lang="en-GB"/>
          </a:p>
          <a:p>
            <a:endParaRPr lang="en-GB"/>
          </a:p>
        </p:txBody>
      </p:sp>
      <p:sp>
        <p:nvSpPr>
          <p:cNvPr id="4" name="Slide Number Placeholder 3">
            <a:extLst>
              <a:ext uri="{FF2B5EF4-FFF2-40B4-BE49-F238E27FC236}">
                <a16:creationId xmlns:a16="http://schemas.microsoft.com/office/drawing/2014/main" id="{8859EDF9-3F9B-7CA5-BDA5-5A311E975D81}"/>
              </a:ext>
            </a:extLst>
          </p:cNvPr>
          <p:cNvSpPr>
            <a:spLocks noGrp="1"/>
          </p:cNvSpPr>
          <p:nvPr>
            <p:ph type="sldNum" sz="quarter" idx="5"/>
          </p:nvPr>
        </p:nvSpPr>
        <p:spPr/>
        <p:txBody>
          <a:bodyPr/>
          <a:lstStyle/>
          <a:p>
            <a:fld id="{D5FEF7F5-1A9B-45D3-8EC1-3A6EADA3695C}" type="slidenum">
              <a:rPr lang="en-GB" smtClean="0"/>
              <a:t>5</a:t>
            </a:fld>
            <a:endParaRPr lang="en-GB"/>
          </a:p>
        </p:txBody>
      </p:sp>
    </p:spTree>
    <p:extLst>
      <p:ext uri="{BB962C8B-B14F-4D97-AF65-F5344CB8AC3E}">
        <p14:creationId xmlns:p14="http://schemas.microsoft.com/office/powerpoint/2010/main" val="19949182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If the young person is under 18 they can be referred to the West Sussex Young Carers Family Service. The young person needs to meet the criteria of caring for an adult family member with health needs or a sibling with a formal diagnosis and significant caring responsibilities.  </a:t>
            </a:r>
          </a:p>
        </p:txBody>
      </p:sp>
      <p:sp>
        <p:nvSpPr>
          <p:cNvPr id="4" name="Slide Number Placeholder 3"/>
          <p:cNvSpPr>
            <a:spLocks noGrp="1"/>
          </p:cNvSpPr>
          <p:nvPr>
            <p:ph type="sldNum" sz="quarter" idx="5"/>
          </p:nvPr>
        </p:nvSpPr>
        <p:spPr/>
        <p:txBody>
          <a:bodyPr/>
          <a:lstStyle/>
          <a:p>
            <a:fld id="{D5FEF7F5-1A9B-45D3-8EC1-3A6EADA3695C}" type="slidenum">
              <a:rPr lang="en-GB" smtClean="0"/>
              <a:t>6</a:t>
            </a:fld>
            <a:endParaRPr lang="en-GB"/>
          </a:p>
        </p:txBody>
      </p:sp>
    </p:spTree>
    <p:extLst>
      <p:ext uri="{BB962C8B-B14F-4D97-AF65-F5344CB8AC3E}">
        <p14:creationId xmlns:p14="http://schemas.microsoft.com/office/powerpoint/2010/main" val="7555151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And if over 18, they can register with us at Carers Support – this can be a self referral if you signpost them to our website, or you can refer on their behalf with consent. </a:t>
            </a:r>
          </a:p>
        </p:txBody>
      </p:sp>
      <p:sp>
        <p:nvSpPr>
          <p:cNvPr id="4" name="Slide Number Placeholder 3"/>
          <p:cNvSpPr>
            <a:spLocks noGrp="1"/>
          </p:cNvSpPr>
          <p:nvPr>
            <p:ph type="sldNum" sz="quarter" idx="5"/>
          </p:nvPr>
        </p:nvSpPr>
        <p:spPr/>
        <p:txBody>
          <a:bodyPr/>
          <a:lstStyle/>
          <a:p>
            <a:fld id="{D5FEF7F5-1A9B-45D3-8EC1-3A6EADA3695C}" type="slidenum">
              <a:rPr lang="en-GB" smtClean="0"/>
              <a:t>7</a:t>
            </a:fld>
            <a:endParaRPr lang="en-GB"/>
          </a:p>
        </p:txBody>
      </p:sp>
    </p:spTree>
    <p:extLst>
      <p:ext uri="{BB962C8B-B14F-4D97-AF65-F5344CB8AC3E}">
        <p14:creationId xmlns:p14="http://schemas.microsoft.com/office/powerpoint/2010/main" val="16333172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23821-E76E-445C-A031-68B64A78523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5D77BCB-47B5-4527-B7BE-06F452C3926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26EF477-5D7D-4155-8033-52C5F155F06A}"/>
              </a:ext>
            </a:extLst>
          </p:cNvPr>
          <p:cNvSpPr>
            <a:spLocks noGrp="1"/>
          </p:cNvSpPr>
          <p:nvPr>
            <p:ph type="dt" sz="half" idx="10"/>
          </p:nvPr>
        </p:nvSpPr>
        <p:spPr/>
        <p:txBody>
          <a:bodyPr/>
          <a:lstStyle/>
          <a:p>
            <a:fld id="{E86F928C-46C0-4B63-80A9-0A14EDB999C1}" type="datetimeFigureOut">
              <a:rPr lang="en-GB" smtClean="0"/>
              <a:t>23/09/2026</a:t>
            </a:fld>
            <a:endParaRPr lang="en-GB"/>
          </a:p>
        </p:txBody>
      </p:sp>
      <p:sp>
        <p:nvSpPr>
          <p:cNvPr id="5" name="Footer Placeholder 4">
            <a:extLst>
              <a:ext uri="{FF2B5EF4-FFF2-40B4-BE49-F238E27FC236}">
                <a16:creationId xmlns:a16="http://schemas.microsoft.com/office/drawing/2014/main" id="{4B3A67C5-D4DC-4A7D-8DEB-6CC0F294A97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06A59E6-E468-4DFB-8309-FA0ABFFDB360}"/>
              </a:ext>
            </a:extLst>
          </p:cNvPr>
          <p:cNvSpPr>
            <a:spLocks noGrp="1"/>
          </p:cNvSpPr>
          <p:nvPr>
            <p:ph type="sldNum" sz="quarter" idx="12"/>
          </p:nvPr>
        </p:nvSpPr>
        <p:spPr/>
        <p:txBody>
          <a:bodyPr/>
          <a:lstStyle/>
          <a:p>
            <a:fld id="{AA0AFA02-3B82-4077-A0A9-52AAF8872634}" type="slidenum">
              <a:rPr lang="en-GB" smtClean="0"/>
              <a:t>‹#›</a:t>
            </a:fld>
            <a:endParaRPr lang="en-GB"/>
          </a:p>
        </p:txBody>
      </p:sp>
    </p:spTree>
    <p:extLst>
      <p:ext uri="{BB962C8B-B14F-4D97-AF65-F5344CB8AC3E}">
        <p14:creationId xmlns:p14="http://schemas.microsoft.com/office/powerpoint/2010/main" val="35986309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EC605-1554-4329-BFC3-07F16296339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95D2BCB-4340-43BA-8CCD-70968E84C7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9E308B2-7659-4868-B5B2-D2D669D52CE9}"/>
              </a:ext>
            </a:extLst>
          </p:cNvPr>
          <p:cNvSpPr>
            <a:spLocks noGrp="1"/>
          </p:cNvSpPr>
          <p:nvPr>
            <p:ph type="dt" sz="half" idx="10"/>
          </p:nvPr>
        </p:nvSpPr>
        <p:spPr/>
        <p:txBody>
          <a:bodyPr/>
          <a:lstStyle/>
          <a:p>
            <a:fld id="{E86F928C-46C0-4B63-80A9-0A14EDB999C1}" type="datetimeFigureOut">
              <a:rPr lang="en-GB" smtClean="0"/>
              <a:t>23/09/2026</a:t>
            </a:fld>
            <a:endParaRPr lang="en-GB"/>
          </a:p>
        </p:txBody>
      </p:sp>
      <p:sp>
        <p:nvSpPr>
          <p:cNvPr id="5" name="Footer Placeholder 4">
            <a:extLst>
              <a:ext uri="{FF2B5EF4-FFF2-40B4-BE49-F238E27FC236}">
                <a16:creationId xmlns:a16="http://schemas.microsoft.com/office/drawing/2014/main" id="{BF1EEA6D-80A1-4823-98AE-9B434E00C0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00593D7-BE5F-4E9B-9D7D-25EF76944E83}"/>
              </a:ext>
            </a:extLst>
          </p:cNvPr>
          <p:cNvSpPr>
            <a:spLocks noGrp="1"/>
          </p:cNvSpPr>
          <p:nvPr>
            <p:ph type="sldNum" sz="quarter" idx="12"/>
          </p:nvPr>
        </p:nvSpPr>
        <p:spPr/>
        <p:txBody>
          <a:bodyPr/>
          <a:lstStyle/>
          <a:p>
            <a:fld id="{AA0AFA02-3B82-4077-A0A9-52AAF8872634}" type="slidenum">
              <a:rPr lang="en-GB" smtClean="0"/>
              <a:t>‹#›</a:t>
            </a:fld>
            <a:endParaRPr lang="en-GB"/>
          </a:p>
        </p:txBody>
      </p:sp>
    </p:spTree>
    <p:extLst>
      <p:ext uri="{BB962C8B-B14F-4D97-AF65-F5344CB8AC3E}">
        <p14:creationId xmlns:p14="http://schemas.microsoft.com/office/powerpoint/2010/main" val="17494961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3152A-6EA7-4271-B083-72744CC7BD5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6F24F5C-9229-4412-AE83-42E89D7774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D0C3150-C3B1-4A05-8054-1B50B9D78F11}"/>
              </a:ext>
            </a:extLst>
          </p:cNvPr>
          <p:cNvSpPr>
            <a:spLocks noGrp="1"/>
          </p:cNvSpPr>
          <p:nvPr>
            <p:ph type="dt" sz="half" idx="10"/>
          </p:nvPr>
        </p:nvSpPr>
        <p:spPr/>
        <p:txBody>
          <a:bodyPr/>
          <a:lstStyle/>
          <a:p>
            <a:fld id="{E86F928C-46C0-4B63-80A9-0A14EDB999C1}" type="datetimeFigureOut">
              <a:rPr lang="en-GB" smtClean="0"/>
              <a:t>23/09/2026</a:t>
            </a:fld>
            <a:endParaRPr lang="en-GB"/>
          </a:p>
        </p:txBody>
      </p:sp>
      <p:sp>
        <p:nvSpPr>
          <p:cNvPr id="5" name="Footer Placeholder 4">
            <a:extLst>
              <a:ext uri="{FF2B5EF4-FFF2-40B4-BE49-F238E27FC236}">
                <a16:creationId xmlns:a16="http://schemas.microsoft.com/office/drawing/2014/main" id="{8F267BAE-1992-4126-98A5-C820050780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7541B27-6E5F-49F3-9912-5F05FC327E9F}"/>
              </a:ext>
            </a:extLst>
          </p:cNvPr>
          <p:cNvSpPr>
            <a:spLocks noGrp="1"/>
          </p:cNvSpPr>
          <p:nvPr>
            <p:ph type="sldNum" sz="quarter" idx="12"/>
          </p:nvPr>
        </p:nvSpPr>
        <p:spPr/>
        <p:txBody>
          <a:bodyPr/>
          <a:lstStyle/>
          <a:p>
            <a:fld id="{AA0AFA02-3B82-4077-A0A9-52AAF8872634}" type="slidenum">
              <a:rPr lang="en-GB" smtClean="0"/>
              <a:t>‹#›</a:t>
            </a:fld>
            <a:endParaRPr lang="en-GB"/>
          </a:p>
        </p:txBody>
      </p:sp>
    </p:spTree>
    <p:extLst>
      <p:ext uri="{BB962C8B-B14F-4D97-AF65-F5344CB8AC3E}">
        <p14:creationId xmlns:p14="http://schemas.microsoft.com/office/powerpoint/2010/main" val="4265087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2A07D-D3EE-4377-98CE-64EB4288D0D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C0D2FAD-34AC-4317-8431-FBC3F669039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42CE00A-EFAF-4B5E-87AB-CE10EF70FEE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CBB4BCB-0D88-469E-BB76-2573A4FF8CCC}"/>
              </a:ext>
            </a:extLst>
          </p:cNvPr>
          <p:cNvSpPr>
            <a:spLocks noGrp="1"/>
          </p:cNvSpPr>
          <p:nvPr>
            <p:ph type="dt" sz="half" idx="10"/>
          </p:nvPr>
        </p:nvSpPr>
        <p:spPr/>
        <p:txBody>
          <a:bodyPr/>
          <a:lstStyle/>
          <a:p>
            <a:fld id="{E86F928C-46C0-4B63-80A9-0A14EDB999C1}" type="datetimeFigureOut">
              <a:rPr lang="en-GB" smtClean="0"/>
              <a:t>23/09/2026</a:t>
            </a:fld>
            <a:endParaRPr lang="en-GB"/>
          </a:p>
        </p:txBody>
      </p:sp>
      <p:sp>
        <p:nvSpPr>
          <p:cNvPr id="6" name="Footer Placeholder 5">
            <a:extLst>
              <a:ext uri="{FF2B5EF4-FFF2-40B4-BE49-F238E27FC236}">
                <a16:creationId xmlns:a16="http://schemas.microsoft.com/office/drawing/2014/main" id="{8D970CF2-6223-48BE-A667-312EE5D6AC2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588242B-A80A-45C3-94C2-17E4D652D6E6}"/>
              </a:ext>
            </a:extLst>
          </p:cNvPr>
          <p:cNvSpPr>
            <a:spLocks noGrp="1"/>
          </p:cNvSpPr>
          <p:nvPr>
            <p:ph type="sldNum" sz="quarter" idx="12"/>
          </p:nvPr>
        </p:nvSpPr>
        <p:spPr/>
        <p:txBody>
          <a:bodyPr/>
          <a:lstStyle/>
          <a:p>
            <a:fld id="{AA0AFA02-3B82-4077-A0A9-52AAF8872634}" type="slidenum">
              <a:rPr lang="en-GB" smtClean="0"/>
              <a:t>‹#›</a:t>
            </a:fld>
            <a:endParaRPr lang="en-GB"/>
          </a:p>
        </p:txBody>
      </p:sp>
    </p:spTree>
    <p:extLst>
      <p:ext uri="{BB962C8B-B14F-4D97-AF65-F5344CB8AC3E}">
        <p14:creationId xmlns:p14="http://schemas.microsoft.com/office/powerpoint/2010/main" val="1841142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1BB77-AEA1-433A-BBF0-F9C68220C7C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CD9AC98-043A-46ED-836B-52A532A916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E8CE6BC-DA78-481D-AA5A-C4156183974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E940F49-3DDB-453E-93CC-2719A3D86F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5C50CFB-E64E-4656-87F5-1FAC5155198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44ADF58-522B-4009-9088-85BED9C87788}"/>
              </a:ext>
            </a:extLst>
          </p:cNvPr>
          <p:cNvSpPr>
            <a:spLocks noGrp="1"/>
          </p:cNvSpPr>
          <p:nvPr>
            <p:ph type="dt" sz="half" idx="10"/>
          </p:nvPr>
        </p:nvSpPr>
        <p:spPr/>
        <p:txBody>
          <a:bodyPr/>
          <a:lstStyle/>
          <a:p>
            <a:fld id="{E86F928C-46C0-4B63-80A9-0A14EDB999C1}" type="datetimeFigureOut">
              <a:rPr lang="en-GB" smtClean="0"/>
              <a:t>23/09/2026</a:t>
            </a:fld>
            <a:endParaRPr lang="en-GB"/>
          </a:p>
        </p:txBody>
      </p:sp>
      <p:sp>
        <p:nvSpPr>
          <p:cNvPr id="8" name="Footer Placeholder 7">
            <a:extLst>
              <a:ext uri="{FF2B5EF4-FFF2-40B4-BE49-F238E27FC236}">
                <a16:creationId xmlns:a16="http://schemas.microsoft.com/office/drawing/2014/main" id="{F09226C7-7ABA-488A-8320-A59529989C6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3E1A2DA-219D-4C96-892A-9DC61449BA48}"/>
              </a:ext>
            </a:extLst>
          </p:cNvPr>
          <p:cNvSpPr>
            <a:spLocks noGrp="1"/>
          </p:cNvSpPr>
          <p:nvPr>
            <p:ph type="sldNum" sz="quarter" idx="12"/>
          </p:nvPr>
        </p:nvSpPr>
        <p:spPr/>
        <p:txBody>
          <a:bodyPr/>
          <a:lstStyle/>
          <a:p>
            <a:fld id="{AA0AFA02-3B82-4077-A0A9-52AAF8872634}" type="slidenum">
              <a:rPr lang="en-GB" smtClean="0"/>
              <a:t>‹#›</a:t>
            </a:fld>
            <a:endParaRPr lang="en-GB"/>
          </a:p>
        </p:txBody>
      </p:sp>
    </p:spTree>
    <p:extLst>
      <p:ext uri="{BB962C8B-B14F-4D97-AF65-F5344CB8AC3E}">
        <p14:creationId xmlns:p14="http://schemas.microsoft.com/office/powerpoint/2010/main" val="4228985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417E2-F6E1-4199-9AC9-D3ED91B0807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B00AE1C-1648-4792-BDA3-2A8122B41AFF}"/>
              </a:ext>
            </a:extLst>
          </p:cNvPr>
          <p:cNvSpPr>
            <a:spLocks noGrp="1"/>
          </p:cNvSpPr>
          <p:nvPr>
            <p:ph type="dt" sz="half" idx="10"/>
          </p:nvPr>
        </p:nvSpPr>
        <p:spPr/>
        <p:txBody>
          <a:bodyPr/>
          <a:lstStyle/>
          <a:p>
            <a:fld id="{E86F928C-46C0-4B63-80A9-0A14EDB999C1}" type="datetimeFigureOut">
              <a:rPr lang="en-GB" smtClean="0"/>
              <a:t>23/09/2026</a:t>
            </a:fld>
            <a:endParaRPr lang="en-GB"/>
          </a:p>
        </p:txBody>
      </p:sp>
      <p:sp>
        <p:nvSpPr>
          <p:cNvPr id="4" name="Footer Placeholder 3">
            <a:extLst>
              <a:ext uri="{FF2B5EF4-FFF2-40B4-BE49-F238E27FC236}">
                <a16:creationId xmlns:a16="http://schemas.microsoft.com/office/drawing/2014/main" id="{DE8D1DB2-578E-4C79-A02C-D5C522F1219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3B165EE-F770-42C5-A7CD-8D22AE319BDD}"/>
              </a:ext>
            </a:extLst>
          </p:cNvPr>
          <p:cNvSpPr>
            <a:spLocks noGrp="1"/>
          </p:cNvSpPr>
          <p:nvPr>
            <p:ph type="sldNum" sz="quarter" idx="12"/>
          </p:nvPr>
        </p:nvSpPr>
        <p:spPr/>
        <p:txBody>
          <a:bodyPr/>
          <a:lstStyle/>
          <a:p>
            <a:fld id="{AA0AFA02-3B82-4077-A0A9-52AAF8872634}" type="slidenum">
              <a:rPr lang="en-GB" smtClean="0"/>
              <a:t>‹#›</a:t>
            </a:fld>
            <a:endParaRPr lang="en-GB"/>
          </a:p>
        </p:txBody>
      </p:sp>
    </p:spTree>
    <p:extLst>
      <p:ext uri="{BB962C8B-B14F-4D97-AF65-F5344CB8AC3E}">
        <p14:creationId xmlns:p14="http://schemas.microsoft.com/office/powerpoint/2010/main" val="269226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11D52A-8676-40CA-A767-A5D2C6D90594}"/>
              </a:ext>
            </a:extLst>
          </p:cNvPr>
          <p:cNvSpPr>
            <a:spLocks noGrp="1"/>
          </p:cNvSpPr>
          <p:nvPr>
            <p:ph type="dt" sz="half" idx="10"/>
          </p:nvPr>
        </p:nvSpPr>
        <p:spPr/>
        <p:txBody>
          <a:bodyPr/>
          <a:lstStyle/>
          <a:p>
            <a:fld id="{E86F928C-46C0-4B63-80A9-0A14EDB999C1}" type="datetimeFigureOut">
              <a:rPr lang="en-GB" smtClean="0"/>
              <a:t>23/09/2026</a:t>
            </a:fld>
            <a:endParaRPr lang="en-GB"/>
          </a:p>
        </p:txBody>
      </p:sp>
      <p:sp>
        <p:nvSpPr>
          <p:cNvPr id="3" name="Footer Placeholder 2">
            <a:extLst>
              <a:ext uri="{FF2B5EF4-FFF2-40B4-BE49-F238E27FC236}">
                <a16:creationId xmlns:a16="http://schemas.microsoft.com/office/drawing/2014/main" id="{B4170BC7-7BEC-43E8-B8D2-39D0EE07A2B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D1C99C6-863C-4760-A8FD-2C11A758DF1C}"/>
              </a:ext>
            </a:extLst>
          </p:cNvPr>
          <p:cNvSpPr>
            <a:spLocks noGrp="1"/>
          </p:cNvSpPr>
          <p:nvPr>
            <p:ph type="sldNum" sz="quarter" idx="12"/>
          </p:nvPr>
        </p:nvSpPr>
        <p:spPr/>
        <p:txBody>
          <a:bodyPr/>
          <a:lstStyle/>
          <a:p>
            <a:fld id="{AA0AFA02-3B82-4077-A0A9-52AAF8872634}" type="slidenum">
              <a:rPr lang="en-GB" smtClean="0"/>
              <a:t>‹#›</a:t>
            </a:fld>
            <a:endParaRPr lang="en-GB"/>
          </a:p>
        </p:txBody>
      </p:sp>
    </p:spTree>
    <p:extLst>
      <p:ext uri="{BB962C8B-B14F-4D97-AF65-F5344CB8AC3E}">
        <p14:creationId xmlns:p14="http://schemas.microsoft.com/office/powerpoint/2010/main" val="1235316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05257-80E3-4640-9B25-33F92B1C04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9ADE625-6580-49BD-AAA6-9B32147E7A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DA5C180-B097-47BD-9194-71834F4F8F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7C67DA-9B77-4195-88A1-D34BE557C356}"/>
              </a:ext>
            </a:extLst>
          </p:cNvPr>
          <p:cNvSpPr>
            <a:spLocks noGrp="1"/>
          </p:cNvSpPr>
          <p:nvPr>
            <p:ph type="dt" sz="half" idx="10"/>
          </p:nvPr>
        </p:nvSpPr>
        <p:spPr/>
        <p:txBody>
          <a:bodyPr/>
          <a:lstStyle/>
          <a:p>
            <a:fld id="{E86F928C-46C0-4B63-80A9-0A14EDB999C1}" type="datetimeFigureOut">
              <a:rPr lang="en-GB" smtClean="0"/>
              <a:t>23/09/2026</a:t>
            </a:fld>
            <a:endParaRPr lang="en-GB"/>
          </a:p>
        </p:txBody>
      </p:sp>
      <p:sp>
        <p:nvSpPr>
          <p:cNvPr id="6" name="Footer Placeholder 5">
            <a:extLst>
              <a:ext uri="{FF2B5EF4-FFF2-40B4-BE49-F238E27FC236}">
                <a16:creationId xmlns:a16="http://schemas.microsoft.com/office/drawing/2014/main" id="{20409C31-B876-477D-BB5D-C17BBD4ED09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603ED36-8B45-4203-949A-D3796E92DBFA}"/>
              </a:ext>
            </a:extLst>
          </p:cNvPr>
          <p:cNvSpPr>
            <a:spLocks noGrp="1"/>
          </p:cNvSpPr>
          <p:nvPr>
            <p:ph type="sldNum" sz="quarter" idx="12"/>
          </p:nvPr>
        </p:nvSpPr>
        <p:spPr/>
        <p:txBody>
          <a:bodyPr/>
          <a:lstStyle/>
          <a:p>
            <a:fld id="{AA0AFA02-3B82-4077-A0A9-52AAF8872634}" type="slidenum">
              <a:rPr lang="en-GB" smtClean="0"/>
              <a:t>‹#›</a:t>
            </a:fld>
            <a:endParaRPr lang="en-GB"/>
          </a:p>
        </p:txBody>
      </p:sp>
    </p:spTree>
    <p:extLst>
      <p:ext uri="{BB962C8B-B14F-4D97-AF65-F5344CB8AC3E}">
        <p14:creationId xmlns:p14="http://schemas.microsoft.com/office/powerpoint/2010/main" val="40058424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FBD77-0738-46B8-970F-DF49E20D3D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A8DB30C-27CB-4AB4-8D18-B815FCEDCE7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AA09DD0-4A88-4E4C-AF0D-08041B4FCE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72344E-1D82-42C3-AFB4-6E2F47A6BF98}"/>
              </a:ext>
            </a:extLst>
          </p:cNvPr>
          <p:cNvSpPr>
            <a:spLocks noGrp="1"/>
          </p:cNvSpPr>
          <p:nvPr>
            <p:ph type="dt" sz="half" idx="10"/>
          </p:nvPr>
        </p:nvSpPr>
        <p:spPr/>
        <p:txBody>
          <a:bodyPr/>
          <a:lstStyle/>
          <a:p>
            <a:fld id="{E86F928C-46C0-4B63-80A9-0A14EDB999C1}" type="datetimeFigureOut">
              <a:rPr lang="en-GB" smtClean="0"/>
              <a:t>23/09/2026</a:t>
            </a:fld>
            <a:endParaRPr lang="en-GB"/>
          </a:p>
        </p:txBody>
      </p:sp>
      <p:sp>
        <p:nvSpPr>
          <p:cNvPr id="6" name="Footer Placeholder 5">
            <a:extLst>
              <a:ext uri="{FF2B5EF4-FFF2-40B4-BE49-F238E27FC236}">
                <a16:creationId xmlns:a16="http://schemas.microsoft.com/office/drawing/2014/main" id="{517EAEE9-AF43-4A3A-A6CC-C4040060CA6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EC59203-0D3A-47DA-8DEC-A4D39949572B}"/>
              </a:ext>
            </a:extLst>
          </p:cNvPr>
          <p:cNvSpPr>
            <a:spLocks noGrp="1"/>
          </p:cNvSpPr>
          <p:nvPr>
            <p:ph type="sldNum" sz="quarter" idx="12"/>
          </p:nvPr>
        </p:nvSpPr>
        <p:spPr/>
        <p:txBody>
          <a:bodyPr/>
          <a:lstStyle/>
          <a:p>
            <a:fld id="{AA0AFA02-3B82-4077-A0A9-52AAF8872634}" type="slidenum">
              <a:rPr lang="en-GB" smtClean="0"/>
              <a:t>‹#›</a:t>
            </a:fld>
            <a:endParaRPr lang="en-GB"/>
          </a:p>
        </p:txBody>
      </p:sp>
    </p:spTree>
    <p:extLst>
      <p:ext uri="{BB962C8B-B14F-4D97-AF65-F5344CB8AC3E}">
        <p14:creationId xmlns:p14="http://schemas.microsoft.com/office/powerpoint/2010/main" val="6821199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B34D4-9B91-40E1-8BF0-CE1DE05EE08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0BF23C0-1D1D-43E4-9255-8EF71C5394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45CA285-5CBA-4358-B541-5B3BDB1A19BF}"/>
              </a:ext>
            </a:extLst>
          </p:cNvPr>
          <p:cNvSpPr>
            <a:spLocks noGrp="1"/>
          </p:cNvSpPr>
          <p:nvPr>
            <p:ph type="dt" sz="half" idx="10"/>
          </p:nvPr>
        </p:nvSpPr>
        <p:spPr/>
        <p:txBody>
          <a:bodyPr/>
          <a:lstStyle/>
          <a:p>
            <a:fld id="{E86F928C-46C0-4B63-80A9-0A14EDB999C1}" type="datetimeFigureOut">
              <a:rPr lang="en-GB" smtClean="0"/>
              <a:t>23/09/2026</a:t>
            </a:fld>
            <a:endParaRPr lang="en-GB"/>
          </a:p>
        </p:txBody>
      </p:sp>
      <p:sp>
        <p:nvSpPr>
          <p:cNvPr id="5" name="Footer Placeholder 4">
            <a:extLst>
              <a:ext uri="{FF2B5EF4-FFF2-40B4-BE49-F238E27FC236}">
                <a16:creationId xmlns:a16="http://schemas.microsoft.com/office/drawing/2014/main" id="{DB3D99B8-1944-4C5E-AD29-EE244937F16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8A199E5-2685-4594-AEBB-B6F70E271989}"/>
              </a:ext>
            </a:extLst>
          </p:cNvPr>
          <p:cNvSpPr>
            <a:spLocks noGrp="1"/>
          </p:cNvSpPr>
          <p:nvPr>
            <p:ph type="sldNum" sz="quarter" idx="12"/>
          </p:nvPr>
        </p:nvSpPr>
        <p:spPr/>
        <p:txBody>
          <a:bodyPr/>
          <a:lstStyle/>
          <a:p>
            <a:fld id="{AA0AFA02-3B82-4077-A0A9-52AAF8872634}" type="slidenum">
              <a:rPr lang="en-GB" smtClean="0"/>
              <a:t>‹#›</a:t>
            </a:fld>
            <a:endParaRPr lang="en-GB"/>
          </a:p>
        </p:txBody>
      </p:sp>
    </p:spTree>
    <p:extLst>
      <p:ext uri="{BB962C8B-B14F-4D97-AF65-F5344CB8AC3E}">
        <p14:creationId xmlns:p14="http://schemas.microsoft.com/office/powerpoint/2010/main" val="3243475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10373C7-6B46-4E67-914D-2F6200ED6AF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3B9C763-86BD-4216-B32E-E31F4039A7C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89D5CA2-D27E-44D6-BB3B-FB8B262A045F}"/>
              </a:ext>
            </a:extLst>
          </p:cNvPr>
          <p:cNvSpPr>
            <a:spLocks noGrp="1"/>
          </p:cNvSpPr>
          <p:nvPr>
            <p:ph type="dt" sz="half" idx="10"/>
          </p:nvPr>
        </p:nvSpPr>
        <p:spPr/>
        <p:txBody>
          <a:bodyPr/>
          <a:lstStyle/>
          <a:p>
            <a:fld id="{E86F928C-46C0-4B63-80A9-0A14EDB999C1}" type="datetimeFigureOut">
              <a:rPr lang="en-GB" smtClean="0"/>
              <a:t>23/09/2026</a:t>
            </a:fld>
            <a:endParaRPr lang="en-GB"/>
          </a:p>
        </p:txBody>
      </p:sp>
      <p:sp>
        <p:nvSpPr>
          <p:cNvPr id="5" name="Footer Placeholder 4">
            <a:extLst>
              <a:ext uri="{FF2B5EF4-FFF2-40B4-BE49-F238E27FC236}">
                <a16:creationId xmlns:a16="http://schemas.microsoft.com/office/drawing/2014/main" id="{57BB2430-1E91-45E2-A893-59F8AB86FE3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5B132BF-9E96-414B-AFCF-3573A24A4385}"/>
              </a:ext>
            </a:extLst>
          </p:cNvPr>
          <p:cNvSpPr>
            <a:spLocks noGrp="1"/>
          </p:cNvSpPr>
          <p:nvPr>
            <p:ph type="sldNum" sz="quarter" idx="12"/>
          </p:nvPr>
        </p:nvSpPr>
        <p:spPr/>
        <p:txBody>
          <a:bodyPr/>
          <a:lstStyle/>
          <a:p>
            <a:fld id="{AA0AFA02-3B82-4077-A0A9-52AAF8872634}" type="slidenum">
              <a:rPr lang="en-GB" smtClean="0"/>
              <a:t>‹#›</a:t>
            </a:fld>
            <a:endParaRPr lang="en-GB"/>
          </a:p>
        </p:txBody>
      </p:sp>
    </p:spTree>
    <p:extLst>
      <p:ext uri="{BB962C8B-B14F-4D97-AF65-F5344CB8AC3E}">
        <p14:creationId xmlns:p14="http://schemas.microsoft.com/office/powerpoint/2010/main" val="9113730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746E0EF-27F7-496B-9356-4E606C70DB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6A17A28-0F5A-4563-A438-BF98F45FDE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B843415-3A6E-495A-B95D-90E83476D91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6F928C-46C0-4B63-80A9-0A14EDB999C1}" type="datetimeFigureOut">
              <a:rPr lang="en-GB" smtClean="0"/>
              <a:t>23/09/2026</a:t>
            </a:fld>
            <a:endParaRPr lang="en-GB"/>
          </a:p>
        </p:txBody>
      </p:sp>
      <p:sp>
        <p:nvSpPr>
          <p:cNvPr id="5" name="Footer Placeholder 4">
            <a:extLst>
              <a:ext uri="{FF2B5EF4-FFF2-40B4-BE49-F238E27FC236}">
                <a16:creationId xmlns:a16="http://schemas.microsoft.com/office/drawing/2014/main" id="{26D39ED9-9307-47F7-BBD6-AF8434662D6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3B177A9-49AD-4205-B68A-BF2D1A068A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0AFA02-3B82-4077-A0A9-52AAF8872634}" type="slidenum">
              <a:rPr lang="en-GB" smtClean="0"/>
              <a:t>‹#›</a:t>
            </a:fld>
            <a:endParaRPr lang="en-GB"/>
          </a:p>
        </p:txBody>
      </p:sp>
    </p:spTree>
    <p:extLst>
      <p:ext uri="{BB962C8B-B14F-4D97-AF65-F5344CB8AC3E}">
        <p14:creationId xmlns:p14="http://schemas.microsoft.com/office/powerpoint/2010/main" val="32990926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www.westsussex.gov.uk/education-children-and-families/young-carers/#contact-us-about-a-young-carer"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hyperlink" Target="https://westsussex-my.sharepoint.com/personal/georgie_bean_westsussex_gov_uk/_layouts/15/Doc.aspx?sourcedoc=%7B29222623-CC03-466D-920E-F7DD4342AFD3%7D&amp;file=YC%20Request%20for%20Service.%20Update%20May%202024.docx&amp;action=default&amp;mobileredirect=true" TargetMode="External"/><Relationship Id="rId4" Type="http://schemas.openxmlformats.org/officeDocument/2006/relationships/hyperlink" Target="https://westsussex-my.sharepoint.com/personal/georgie_bean_westsussex_gov_uk/_layouts/15/Doc.aspx?sourcedoc=%7BEFBCEAE8-2528-4DD3-90CA-0BB4A1DDC9BE%7D&amp;file=Young%20Carers%20Team%20-%20Criteria%20Dec%202023.docx&amp;action=default&amp;mobileredirect=true"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carerssupport.org.uk/"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8E9FAEAB-28EF-4155-94B1-E027C7A33B31}"/>
              </a:ext>
            </a:extLst>
          </p:cNvPr>
          <p:cNvSpPr>
            <a:spLocks noGrp="1"/>
          </p:cNvSpPr>
          <p:nvPr>
            <p:ph type="subTitle" idx="1"/>
          </p:nvPr>
        </p:nvSpPr>
        <p:spPr>
          <a:xfrm>
            <a:off x="1759237" y="4707986"/>
            <a:ext cx="8673427" cy="522636"/>
          </a:xfrm>
        </p:spPr>
        <p:txBody>
          <a:bodyPr>
            <a:normAutofit/>
          </a:bodyPr>
          <a:lstStyle/>
          <a:p>
            <a:r>
              <a:rPr lang="en-GB" sz="1600">
                <a:solidFill>
                  <a:srgbClr val="FFFFFE"/>
                </a:solidFill>
              </a:rPr>
              <a:t>February 2020 </a:t>
            </a:r>
          </a:p>
        </p:txBody>
      </p:sp>
      <p:pic>
        <p:nvPicPr>
          <p:cNvPr id="5" name="Picture 4" descr="A picture containing knife&#10;&#10;Description automatically generated">
            <a:extLst>
              <a:ext uri="{FF2B5EF4-FFF2-40B4-BE49-F238E27FC236}">
                <a16:creationId xmlns:a16="http://schemas.microsoft.com/office/drawing/2014/main" id="{23769AB9-EAE2-4AA8-B9B6-FB6930A4B4D4}"/>
              </a:ext>
            </a:extLst>
          </p:cNvPr>
          <p:cNvPicPr>
            <a:picLocks noChangeAspect="1"/>
          </p:cNvPicPr>
          <p:nvPr/>
        </p:nvPicPr>
        <p:blipFill rotWithShape="1">
          <a:blip r:embed="rId3">
            <a:extLst>
              <a:ext uri="{28A0092B-C50C-407E-A947-70E740481C1C}">
                <a14:useLocalDpi xmlns:a14="http://schemas.microsoft.com/office/drawing/2010/main" val="0"/>
              </a:ext>
            </a:extLst>
          </a:blip>
          <a:srcRect r="13903"/>
          <a:stretch/>
        </p:blipFill>
        <p:spPr>
          <a:xfrm>
            <a:off x="4880472" y="437781"/>
            <a:ext cx="6897034" cy="1702303"/>
          </a:xfrm>
          <a:prstGeom prst="rect">
            <a:avLst/>
          </a:prstGeom>
          <a:ln w="12700">
            <a:noFill/>
          </a:ln>
        </p:spPr>
      </p:pic>
      <p:sp>
        <p:nvSpPr>
          <p:cNvPr id="36" name="Rectangle: Single Corner Rounded 35">
            <a:extLst>
              <a:ext uri="{FF2B5EF4-FFF2-40B4-BE49-F238E27FC236}">
                <a16:creationId xmlns:a16="http://schemas.microsoft.com/office/drawing/2014/main" id="{DDE2993A-16BD-4A8F-B156-54C0C370DDF7}"/>
              </a:ext>
            </a:extLst>
          </p:cNvPr>
          <p:cNvSpPr/>
          <p:nvPr/>
        </p:nvSpPr>
        <p:spPr>
          <a:xfrm rot="16200000" flipV="1">
            <a:off x="5532363" y="374529"/>
            <a:ext cx="951102" cy="12015834"/>
          </a:xfrm>
          <a:prstGeom prst="round1Rect">
            <a:avLst/>
          </a:prstGeom>
          <a:solidFill>
            <a:srgbClr val="0096D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TextBox 37">
            <a:extLst>
              <a:ext uri="{FF2B5EF4-FFF2-40B4-BE49-F238E27FC236}">
                <a16:creationId xmlns:a16="http://schemas.microsoft.com/office/drawing/2014/main" id="{8DCBA917-54C5-498E-BCBB-D9E10084D3E7}"/>
              </a:ext>
            </a:extLst>
          </p:cNvPr>
          <p:cNvSpPr txBox="1"/>
          <p:nvPr/>
        </p:nvSpPr>
        <p:spPr>
          <a:xfrm>
            <a:off x="372664" y="6028502"/>
            <a:ext cx="11404842" cy="707886"/>
          </a:xfrm>
          <a:prstGeom prst="rect">
            <a:avLst/>
          </a:prstGeom>
          <a:noFill/>
        </p:spPr>
        <p:txBody>
          <a:bodyPr wrap="square" rtlCol="0">
            <a:spAutoFit/>
          </a:bodyPr>
          <a:lstStyle/>
          <a:p>
            <a:r>
              <a:rPr lang="en-GB" sz="4000">
                <a:solidFill>
                  <a:schemeClr val="bg1"/>
                </a:solidFill>
              </a:rPr>
              <a:t>Young Carers (0-17) and Young Adult Carers (16-25) </a:t>
            </a:r>
          </a:p>
        </p:txBody>
      </p:sp>
      <p:pic>
        <p:nvPicPr>
          <p:cNvPr id="17" name="Picture 16" descr="A group of people standing together&#10;&#10;AI-generated content may be incorrect.">
            <a:extLst>
              <a:ext uri="{FF2B5EF4-FFF2-40B4-BE49-F238E27FC236}">
                <a16:creationId xmlns:a16="http://schemas.microsoft.com/office/drawing/2014/main" id="{8CBD82AC-A0A3-D3DA-8A5C-C17704C6F7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25225" y="915017"/>
            <a:ext cx="8941450" cy="6323756"/>
          </a:xfrm>
          <a:prstGeom prst="rect">
            <a:avLst/>
          </a:prstGeom>
        </p:spPr>
      </p:pic>
    </p:spTree>
    <p:extLst>
      <p:ext uri="{BB962C8B-B14F-4D97-AF65-F5344CB8AC3E}">
        <p14:creationId xmlns:p14="http://schemas.microsoft.com/office/powerpoint/2010/main" val="40695039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Top Corners Rounded 3">
            <a:extLst>
              <a:ext uri="{FF2B5EF4-FFF2-40B4-BE49-F238E27FC236}">
                <a16:creationId xmlns:a16="http://schemas.microsoft.com/office/drawing/2014/main" id="{77199B5C-54CE-4FA6-9482-268FB50ACD71}"/>
              </a:ext>
            </a:extLst>
          </p:cNvPr>
          <p:cNvSpPr/>
          <p:nvPr/>
        </p:nvSpPr>
        <p:spPr>
          <a:xfrm rot="5400000">
            <a:off x="3826767" y="2238356"/>
            <a:ext cx="523218" cy="8176752"/>
          </a:xfrm>
          <a:prstGeom prst="round2SameRect">
            <a:avLst/>
          </a:prstGeom>
          <a:solidFill>
            <a:srgbClr val="0096D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E7A1C153-5013-47E4-8F8D-FDBD8D8ABCC7}"/>
              </a:ext>
            </a:extLst>
          </p:cNvPr>
          <p:cNvSpPr txBox="1"/>
          <p:nvPr/>
        </p:nvSpPr>
        <p:spPr>
          <a:xfrm>
            <a:off x="390618" y="6065121"/>
            <a:ext cx="7457982" cy="523220"/>
          </a:xfrm>
          <a:prstGeom prst="rect">
            <a:avLst/>
          </a:prstGeom>
          <a:noFill/>
        </p:spPr>
        <p:txBody>
          <a:bodyPr wrap="square" rtlCol="0">
            <a:spAutoFit/>
          </a:bodyPr>
          <a:lstStyle/>
          <a:p>
            <a:r>
              <a:rPr lang="en-GB" sz="2800">
                <a:solidFill>
                  <a:schemeClr val="bg1"/>
                </a:solidFill>
              </a:rPr>
              <a:t>Who Are Young Carers &amp; Young Adult Carers? </a:t>
            </a:r>
          </a:p>
        </p:txBody>
      </p:sp>
      <p:sp>
        <p:nvSpPr>
          <p:cNvPr id="8" name="TextBox 7">
            <a:extLst>
              <a:ext uri="{FF2B5EF4-FFF2-40B4-BE49-F238E27FC236}">
                <a16:creationId xmlns:a16="http://schemas.microsoft.com/office/drawing/2014/main" id="{77ED8956-A7FB-F33A-EAF2-74A5F819A214}"/>
              </a:ext>
            </a:extLst>
          </p:cNvPr>
          <p:cNvSpPr txBox="1"/>
          <p:nvPr/>
        </p:nvSpPr>
        <p:spPr>
          <a:xfrm>
            <a:off x="522382" y="600619"/>
            <a:ext cx="10913125" cy="6237733"/>
          </a:xfrm>
          <a:prstGeom prst="rect">
            <a:avLst/>
          </a:prstGeom>
          <a:noFill/>
        </p:spPr>
        <p:txBody>
          <a:bodyPr wrap="square" lIns="91440" tIns="45720" rIns="91440" bIns="45720" anchor="t">
            <a:spAutoFit/>
          </a:bodyPr>
          <a:lstStyle/>
          <a:p>
            <a:pPr>
              <a:lnSpc>
                <a:spcPct val="107000"/>
              </a:lnSpc>
              <a:spcAft>
                <a:spcPts val="800"/>
              </a:spcAft>
            </a:pPr>
            <a:endParaRPr lang="en-GB" sz="2400" b="1">
              <a:latin typeface="Aptos"/>
              <a:cs typeface="Times New Roman"/>
            </a:endParaRPr>
          </a:p>
          <a:p>
            <a:pPr>
              <a:lnSpc>
                <a:spcPct val="107000"/>
              </a:lnSpc>
              <a:spcAft>
                <a:spcPts val="800"/>
              </a:spcAft>
            </a:pPr>
            <a:r>
              <a:rPr lang="en-GB" sz="2400" b="1">
                <a:latin typeface="Aptos"/>
                <a:cs typeface="Times New Roman"/>
              </a:rPr>
              <a:t>Definition:</a:t>
            </a:r>
            <a:r>
              <a:rPr lang="en-GB" sz="2400">
                <a:latin typeface="Aptos"/>
                <a:cs typeface="Times New Roman"/>
              </a:rPr>
              <a:t> A young person who provides unpaid care and support to a family member or friend with an illness, disability, mental ill health or addiction. </a:t>
            </a:r>
            <a:endParaRPr lang="en-US" sz="2400">
              <a:ea typeface="Calibri"/>
              <a:cs typeface="Calibri"/>
            </a:endParaRPr>
          </a:p>
          <a:p>
            <a:pPr>
              <a:lnSpc>
                <a:spcPct val="107000"/>
              </a:lnSpc>
              <a:spcAft>
                <a:spcPts val="800"/>
              </a:spcAft>
            </a:pPr>
            <a:r>
              <a:rPr lang="en-GB" sz="2400" b="1">
                <a:effectLst/>
                <a:latin typeface="Aptos"/>
                <a:ea typeface="Aptos" panose="020B0004020202020204" pitchFamily="34" charset="0"/>
                <a:cs typeface="Times New Roman"/>
              </a:rPr>
              <a:t>Young Carers </a:t>
            </a:r>
            <a:r>
              <a:rPr lang="en-GB" sz="2400" b="1">
                <a:latin typeface="Aptos"/>
                <a:ea typeface="Aptos" panose="020B0004020202020204" pitchFamily="34" charset="0"/>
                <a:cs typeface="Times New Roman"/>
              </a:rPr>
              <a:t>(0-17)    </a:t>
            </a:r>
            <a:r>
              <a:rPr lang="en-GB" sz="2000" b="1">
                <a:latin typeface="Aptos"/>
                <a:ea typeface="Aptos" panose="020B0004020202020204" pitchFamily="34" charset="0"/>
                <a:cs typeface="Times New Roman"/>
              </a:rPr>
              <a:t>                                                                                                                </a:t>
            </a:r>
            <a:endParaRPr lang="en-GB" sz="2000">
              <a:latin typeface="Aptos"/>
              <a:ea typeface="Aptos" panose="020B0004020202020204" pitchFamily="34" charset="0"/>
              <a:cs typeface="Times New Roman" panose="02020603050405020304" pitchFamily="18" charset="0"/>
            </a:endParaRPr>
          </a:p>
          <a:p>
            <a:pPr>
              <a:lnSpc>
                <a:spcPct val="107000"/>
              </a:lnSpc>
              <a:spcAft>
                <a:spcPts val="800"/>
              </a:spcAft>
            </a:pPr>
            <a:r>
              <a:rPr lang="en-GB" sz="2400" b="1">
                <a:effectLst/>
                <a:latin typeface="Aptos"/>
                <a:ea typeface="Aptos" panose="020B0004020202020204" pitchFamily="34" charset="0"/>
                <a:cs typeface="Times New Roman"/>
              </a:rPr>
              <a:t>Young Adult Carers (18-25)</a:t>
            </a:r>
            <a:endParaRPr lang="en-GB">
              <a:latin typeface="Aptos"/>
              <a:ea typeface="Aptos" panose="020B0004020202020204" pitchFamily="34" charset="0"/>
              <a:cs typeface="Times New Roman" panose="02020603050405020304" pitchFamily="18" charset="0"/>
            </a:endParaRPr>
          </a:p>
          <a:p>
            <a:pPr>
              <a:lnSpc>
                <a:spcPct val="107000"/>
              </a:lnSpc>
              <a:spcAft>
                <a:spcPts val="800"/>
              </a:spcAft>
            </a:pPr>
            <a:endParaRPr lang="en-GB" sz="2400" b="1">
              <a:highlight>
                <a:srgbClr val="FFFFFF"/>
              </a:highlight>
              <a:latin typeface="Aptos"/>
              <a:ea typeface="+mn-lt"/>
              <a:cs typeface="+mn-lt"/>
            </a:endParaRPr>
          </a:p>
          <a:p>
            <a:pPr marL="342900" indent="-342900">
              <a:lnSpc>
                <a:spcPct val="107000"/>
              </a:lnSpc>
              <a:spcAft>
                <a:spcPts val="800"/>
              </a:spcAft>
              <a:buFont typeface="Arial"/>
              <a:buChar char="•"/>
            </a:pPr>
            <a:r>
              <a:rPr lang="en-GB" sz="2400" b="1">
                <a:highlight>
                  <a:srgbClr val="FFFFFF"/>
                </a:highlight>
                <a:latin typeface="Aptos"/>
                <a:ea typeface="+mn-lt"/>
                <a:cs typeface="+mn-lt"/>
              </a:rPr>
              <a:t>2021 ONS census</a:t>
            </a:r>
            <a:r>
              <a:rPr lang="en-GB" sz="2400">
                <a:highlight>
                  <a:srgbClr val="FFFFFF"/>
                </a:highlight>
                <a:latin typeface="Aptos"/>
                <a:ea typeface="+mn-lt"/>
                <a:cs typeface="+mn-lt"/>
              </a:rPr>
              <a:t> reported that there are around 120,000 young carers aged 5-18 in England.</a:t>
            </a:r>
            <a:endParaRPr lang="en-GB" sz="2400">
              <a:latin typeface="Aptos"/>
              <a:ea typeface="+mn-lt"/>
              <a:cs typeface="+mn-lt"/>
            </a:endParaRPr>
          </a:p>
          <a:p>
            <a:pPr marL="342900" indent="-342900">
              <a:lnSpc>
                <a:spcPct val="107000"/>
              </a:lnSpc>
              <a:spcAft>
                <a:spcPts val="800"/>
              </a:spcAft>
              <a:buFont typeface="Arial"/>
              <a:buChar char="•"/>
            </a:pPr>
            <a:r>
              <a:rPr lang="en-GB" sz="2400" b="1">
                <a:highlight>
                  <a:srgbClr val="FFFFFF"/>
                </a:highlight>
                <a:latin typeface="Aptos"/>
                <a:ea typeface="+mn-lt"/>
                <a:cs typeface="+mn-lt"/>
              </a:rPr>
              <a:t>2024 school census</a:t>
            </a:r>
            <a:r>
              <a:rPr lang="en-GB" sz="2400">
                <a:highlight>
                  <a:srgbClr val="FFFFFF"/>
                </a:highlight>
                <a:latin typeface="Aptos"/>
                <a:ea typeface="+mn-lt"/>
                <a:cs typeface="+mn-lt"/>
              </a:rPr>
              <a:t> suggested that there were 53,976 'known' young carers in the country. </a:t>
            </a:r>
            <a:endParaRPr lang="en-GB" sz="2400">
              <a:latin typeface="Aptos"/>
              <a:ea typeface="+mn-lt"/>
              <a:cs typeface="+mn-lt"/>
            </a:endParaRPr>
          </a:p>
          <a:p>
            <a:pPr marL="342900" indent="-342900">
              <a:lnSpc>
                <a:spcPct val="107000"/>
              </a:lnSpc>
              <a:spcAft>
                <a:spcPts val="800"/>
              </a:spcAft>
              <a:buFont typeface="Arial"/>
              <a:buChar char="•"/>
            </a:pPr>
            <a:r>
              <a:rPr lang="en-GB" sz="2400" b="1">
                <a:highlight>
                  <a:srgbClr val="FFFFFF"/>
                </a:highlight>
                <a:latin typeface="Aptos"/>
                <a:ea typeface="+mn-lt"/>
                <a:cs typeface="+mn-lt"/>
              </a:rPr>
              <a:t>2018 BBC survey</a:t>
            </a:r>
            <a:r>
              <a:rPr lang="en-GB" sz="2400">
                <a:highlight>
                  <a:srgbClr val="FFFFFF"/>
                </a:highlight>
                <a:latin typeface="Aptos"/>
                <a:ea typeface="+mn-lt"/>
                <a:cs typeface="+mn-lt"/>
              </a:rPr>
              <a:t> found that there were as many as 820,000 young carers aged 11-15.</a:t>
            </a:r>
            <a:endParaRPr lang="en-GB" sz="2400">
              <a:latin typeface="Aptos"/>
            </a:endParaRPr>
          </a:p>
          <a:p>
            <a:pPr>
              <a:lnSpc>
                <a:spcPct val="107000"/>
              </a:lnSpc>
              <a:spcAft>
                <a:spcPts val="800"/>
              </a:spcAft>
            </a:pPr>
            <a:br>
              <a:rPr lang="en-GB">
                <a:effectLst/>
                <a:latin typeface="Aptos" panose="020B0004020202020204" pitchFamily="34" charset="0"/>
                <a:ea typeface="Aptos" panose="020B0004020202020204" pitchFamily="34" charset="0"/>
                <a:cs typeface="Times New Roman" panose="02020603050405020304" pitchFamily="18" charset="0"/>
              </a:rPr>
            </a:br>
            <a:endParaRPr lang="en-GB">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289394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C5C11C2-981E-BA5A-61A1-EF3AFC8BD82B}"/>
            </a:ext>
          </a:extLst>
        </p:cNvPr>
        <p:cNvGrpSpPr/>
        <p:nvPr/>
      </p:nvGrpSpPr>
      <p:grpSpPr>
        <a:xfrm>
          <a:off x="0" y="0"/>
          <a:ext cx="0" cy="0"/>
          <a:chOff x="0" y="0"/>
          <a:chExt cx="0" cy="0"/>
        </a:xfrm>
      </p:grpSpPr>
      <p:sp>
        <p:nvSpPr>
          <p:cNvPr id="4" name="Rectangle: Top Corners Rounded 3">
            <a:extLst>
              <a:ext uri="{FF2B5EF4-FFF2-40B4-BE49-F238E27FC236}">
                <a16:creationId xmlns:a16="http://schemas.microsoft.com/office/drawing/2014/main" id="{89EDEE04-0E13-F9F9-B5AC-3E786EFFBA97}"/>
              </a:ext>
            </a:extLst>
          </p:cNvPr>
          <p:cNvSpPr/>
          <p:nvPr/>
        </p:nvSpPr>
        <p:spPr>
          <a:xfrm rot="5400000">
            <a:off x="3826767" y="2238356"/>
            <a:ext cx="523218" cy="8176752"/>
          </a:xfrm>
          <a:prstGeom prst="round2SameRect">
            <a:avLst/>
          </a:prstGeom>
          <a:solidFill>
            <a:srgbClr val="0096D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9793150F-AD12-2C0A-FCE1-4FF78C39C86E}"/>
              </a:ext>
            </a:extLst>
          </p:cNvPr>
          <p:cNvSpPr txBox="1"/>
          <p:nvPr/>
        </p:nvSpPr>
        <p:spPr>
          <a:xfrm>
            <a:off x="390618" y="6065121"/>
            <a:ext cx="7457982" cy="523220"/>
          </a:xfrm>
          <a:prstGeom prst="rect">
            <a:avLst/>
          </a:prstGeom>
          <a:noFill/>
        </p:spPr>
        <p:txBody>
          <a:bodyPr wrap="square" lIns="91440" tIns="45720" rIns="91440" bIns="45720" rtlCol="0" anchor="t">
            <a:spAutoFit/>
          </a:bodyPr>
          <a:lstStyle/>
          <a:p>
            <a:r>
              <a:rPr lang="en-GB" sz="2800">
                <a:solidFill>
                  <a:schemeClr val="bg1"/>
                </a:solidFill>
              </a:rPr>
              <a:t>Who Are Young Carers &amp; Young Adult Carers do? </a:t>
            </a:r>
          </a:p>
        </p:txBody>
      </p:sp>
      <p:sp>
        <p:nvSpPr>
          <p:cNvPr id="8" name="TextBox 7">
            <a:extLst>
              <a:ext uri="{FF2B5EF4-FFF2-40B4-BE49-F238E27FC236}">
                <a16:creationId xmlns:a16="http://schemas.microsoft.com/office/drawing/2014/main" id="{D533D690-B4F7-7ACA-9059-6CC326657DBA}"/>
              </a:ext>
            </a:extLst>
          </p:cNvPr>
          <p:cNvSpPr txBox="1"/>
          <p:nvPr/>
        </p:nvSpPr>
        <p:spPr>
          <a:xfrm>
            <a:off x="522382" y="600619"/>
            <a:ext cx="10913125" cy="4368247"/>
          </a:xfrm>
          <a:prstGeom prst="rect">
            <a:avLst/>
          </a:prstGeom>
          <a:noFill/>
        </p:spPr>
        <p:txBody>
          <a:bodyPr wrap="square" lIns="91440" tIns="45720" rIns="91440" bIns="45720" anchor="t">
            <a:spAutoFit/>
          </a:bodyPr>
          <a:lstStyle/>
          <a:p>
            <a:r>
              <a:rPr lang="en-GB" sz="2400">
                <a:latin typeface="Aptos"/>
                <a:cs typeface="Arial"/>
              </a:rPr>
              <a:t>A young carer or young adult carer may undertake some or all of the following:</a:t>
            </a:r>
            <a:endParaRPr lang="en-GB" sz="2400">
              <a:latin typeface="Aptos"/>
            </a:endParaRPr>
          </a:p>
          <a:p>
            <a:endParaRPr lang="en-GB" sz="2400">
              <a:latin typeface="Aptos"/>
              <a:cs typeface="Arial"/>
            </a:endParaRPr>
          </a:p>
          <a:p>
            <a:pPr marL="342900" indent="-342900">
              <a:buFont typeface="Arial"/>
              <a:buChar char="•"/>
            </a:pPr>
            <a:r>
              <a:rPr lang="en-GB" sz="2400" b="1">
                <a:latin typeface="Aptos"/>
                <a:cs typeface="Arial"/>
              </a:rPr>
              <a:t>Practical tasks</a:t>
            </a:r>
            <a:r>
              <a:rPr lang="en-GB" sz="2400">
                <a:latin typeface="Aptos"/>
                <a:cs typeface="Arial"/>
              </a:rPr>
              <a:t>: cooking, housework, shopping</a:t>
            </a:r>
            <a:endParaRPr lang="en-GB" sz="2400">
              <a:latin typeface="Aptos"/>
            </a:endParaRPr>
          </a:p>
          <a:p>
            <a:pPr marL="342900" indent="-342900">
              <a:buFont typeface="Arial"/>
              <a:buChar char="•"/>
            </a:pPr>
            <a:r>
              <a:rPr lang="en-GB" sz="2400" b="1">
                <a:latin typeface="Aptos"/>
                <a:cs typeface="Arial"/>
              </a:rPr>
              <a:t>Physical care</a:t>
            </a:r>
            <a:r>
              <a:rPr lang="en-GB" sz="2400">
                <a:latin typeface="Aptos"/>
                <a:cs typeface="Arial"/>
              </a:rPr>
              <a:t>: lifting, helping up the stairs</a:t>
            </a:r>
            <a:endParaRPr lang="en-GB" sz="2400">
              <a:latin typeface="Aptos"/>
            </a:endParaRPr>
          </a:p>
          <a:p>
            <a:pPr marL="342900" indent="-342900">
              <a:buFont typeface="Arial"/>
              <a:buChar char="•"/>
            </a:pPr>
            <a:r>
              <a:rPr lang="en-GB" sz="2400" b="1">
                <a:latin typeface="Aptos"/>
                <a:cs typeface="Arial"/>
              </a:rPr>
              <a:t>Personal care</a:t>
            </a:r>
            <a:r>
              <a:rPr lang="en-GB" sz="2400">
                <a:latin typeface="Aptos"/>
                <a:cs typeface="Arial"/>
              </a:rPr>
              <a:t>: dressing, washing, toileting needs</a:t>
            </a:r>
            <a:endParaRPr lang="en-GB" sz="2400">
              <a:latin typeface="Aptos"/>
            </a:endParaRPr>
          </a:p>
          <a:p>
            <a:pPr marL="342900" indent="-342900">
              <a:buFont typeface="Arial"/>
              <a:buChar char="•"/>
            </a:pPr>
            <a:r>
              <a:rPr lang="en-GB" sz="2400" b="1">
                <a:latin typeface="Aptos"/>
                <a:cs typeface="Arial"/>
              </a:rPr>
              <a:t>Household management</a:t>
            </a:r>
            <a:r>
              <a:rPr lang="en-GB" sz="2400">
                <a:latin typeface="Aptos"/>
                <a:cs typeface="Arial"/>
              </a:rPr>
              <a:t>: paying bills, managing finances, collecting benefits</a:t>
            </a:r>
            <a:endParaRPr lang="en-GB" sz="2400">
              <a:latin typeface="Aptos"/>
            </a:endParaRPr>
          </a:p>
          <a:p>
            <a:pPr marL="342900" indent="-342900">
              <a:buFont typeface="Arial"/>
              <a:buChar char="•"/>
            </a:pPr>
            <a:r>
              <a:rPr lang="en-GB" sz="2400" b="1">
                <a:latin typeface="Aptos"/>
                <a:cs typeface="Arial"/>
              </a:rPr>
              <a:t>Looking after siblings</a:t>
            </a:r>
            <a:r>
              <a:rPr lang="en-GB" sz="2400">
                <a:latin typeface="Aptos"/>
                <a:cs typeface="Arial"/>
              </a:rPr>
              <a:t>: putting to bed, walking to school</a:t>
            </a:r>
            <a:endParaRPr lang="en-GB" sz="2400">
              <a:latin typeface="Aptos"/>
            </a:endParaRPr>
          </a:p>
          <a:p>
            <a:pPr marL="342900" indent="-342900">
              <a:buFont typeface="Arial"/>
              <a:buChar char="•"/>
            </a:pPr>
            <a:r>
              <a:rPr lang="en-GB" sz="2400" b="1">
                <a:latin typeface="Aptos"/>
                <a:cs typeface="Arial"/>
              </a:rPr>
              <a:t>Supervision of medication</a:t>
            </a:r>
            <a:r>
              <a:rPr lang="en-GB" sz="2400">
                <a:latin typeface="Aptos"/>
                <a:cs typeface="Arial"/>
              </a:rPr>
              <a:t>: collecting medicines from pharmacies and making sure they are taken at the right time</a:t>
            </a:r>
            <a:endParaRPr lang="en-GB" sz="2400">
              <a:latin typeface="Aptos"/>
            </a:endParaRPr>
          </a:p>
          <a:p>
            <a:pPr marL="342900" indent="-342900">
              <a:buFont typeface="Arial"/>
              <a:buChar char="•"/>
            </a:pPr>
            <a:r>
              <a:rPr lang="en-GB" sz="2400" b="1">
                <a:latin typeface="Aptos"/>
                <a:cs typeface="Arial"/>
              </a:rPr>
              <a:t>Emotional support</a:t>
            </a:r>
            <a:r>
              <a:rPr lang="en-GB" sz="2400">
                <a:latin typeface="Aptos"/>
                <a:cs typeface="Arial"/>
              </a:rPr>
              <a:t>: listening, calming, being present</a:t>
            </a:r>
            <a:endParaRPr lang="en-GB" sz="2400">
              <a:latin typeface="Aptos"/>
            </a:endParaRPr>
          </a:p>
          <a:p>
            <a:pPr>
              <a:lnSpc>
                <a:spcPct val="107000"/>
              </a:lnSpc>
              <a:spcAft>
                <a:spcPts val="800"/>
              </a:spcAft>
            </a:pPr>
            <a:br>
              <a:rPr lang="en-GB">
                <a:effectLst/>
                <a:latin typeface="Aptos" panose="020B0004020202020204" pitchFamily="34" charset="0"/>
                <a:ea typeface="Aptos" panose="020B0004020202020204" pitchFamily="34" charset="0"/>
                <a:cs typeface="Times New Roman" panose="02020603050405020304" pitchFamily="18" charset="0"/>
              </a:rPr>
            </a:br>
            <a:endParaRPr lang="en-GB">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2" name="Picture 11">
            <a:extLst>
              <a:ext uri="{FF2B5EF4-FFF2-40B4-BE49-F238E27FC236}">
                <a16:creationId xmlns:a16="http://schemas.microsoft.com/office/drawing/2014/main" id="{4B9581AC-521C-1EE2-C14A-83CD7ED175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518" y="4142341"/>
            <a:ext cx="8903331" cy="2291309"/>
          </a:xfrm>
          <a:prstGeom prst="rect">
            <a:avLst/>
          </a:prstGeom>
        </p:spPr>
      </p:pic>
    </p:spTree>
    <p:extLst>
      <p:ext uri="{BB962C8B-B14F-4D97-AF65-F5344CB8AC3E}">
        <p14:creationId xmlns:p14="http://schemas.microsoft.com/office/powerpoint/2010/main" val="850444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A199F34-EB54-415B-EC19-3A09C1C3D4B8}"/>
            </a:ext>
          </a:extLst>
        </p:cNvPr>
        <p:cNvGrpSpPr/>
        <p:nvPr/>
      </p:nvGrpSpPr>
      <p:grpSpPr>
        <a:xfrm>
          <a:off x="0" y="0"/>
          <a:ext cx="0" cy="0"/>
          <a:chOff x="0" y="0"/>
          <a:chExt cx="0" cy="0"/>
        </a:xfrm>
      </p:grpSpPr>
      <p:sp>
        <p:nvSpPr>
          <p:cNvPr id="4" name="Rectangle: Top Corners Rounded 3">
            <a:extLst>
              <a:ext uri="{FF2B5EF4-FFF2-40B4-BE49-F238E27FC236}">
                <a16:creationId xmlns:a16="http://schemas.microsoft.com/office/drawing/2014/main" id="{32912480-0F85-EC3F-9F82-A99A01F86C4F}"/>
              </a:ext>
            </a:extLst>
          </p:cNvPr>
          <p:cNvSpPr/>
          <p:nvPr/>
        </p:nvSpPr>
        <p:spPr>
          <a:xfrm rot="5400000">
            <a:off x="3826767" y="2238356"/>
            <a:ext cx="523218" cy="8176752"/>
          </a:xfrm>
          <a:prstGeom prst="round2SameRect">
            <a:avLst/>
          </a:prstGeom>
          <a:solidFill>
            <a:srgbClr val="0096D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7C45EBA7-6B4F-E536-ED12-EE0BFF92047E}"/>
              </a:ext>
            </a:extLst>
          </p:cNvPr>
          <p:cNvSpPr txBox="1"/>
          <p:nvPr/>
        </p:nvSpPr>
        <p:spPr>
          <a:xfrm>
            <a:off x="390618" y="6065121"/>
            <a:ext cx="7457982" cy="523220"/>
          </a:xfrm>
          <a:prstGeom prst="rect">
            <a:avLst/>
          </a:prstGeom>
          <a:noFill/>
        </p:spPr>
        <p:txBody>
          <a:bodyPr wrap="square" lIns="91440" tIns="45720" rIns="91440" bIns="45720" rtlCol="0" anchor="t">
            <a:spAutoFit/>
          </a:bodyPr>
          <a:lstStyle/>
          <a:p>
            <a:r>
              <a:rPr lang="en-GB" sz="2800">
                <a:solidFill>
                  <a:schemeClr val="bg1"/>
                </a:solidFill>
              </a:rPr>
              <a:t>Impact of caring</a:t>
            </a:r>
            <a:endParaRPr lang="en-GB" sz="2800">
              <a:solidFill>
                <a:schemeClr val="bg1"/>
              </a:solidFill>
              <a:ea typeface="Calibri"/>
              <a:cs typeface="Calibri"/>
            </a:endParaRPr>
          </a:p>
        </p:txBody>
      </p:sp>
      <p:sp>
        <p:nvSpPr>
          <p:cNvPr id="8" name="TextBox 7">
            <a:extLst>
              <a:ext uri="{FF2B5EF4-FFF2-40B4-BE49-F238E27FC236}">
                <a16:creationId xmlns:a16="http://schemas.microsoft.com/office/drawing/2014/main" id="{0BFBF9E8-CCE9-0549-2C19-8F9158E9EFAD}"/>
              </a:ext>
            </a:extLst>
          </p:cNvPr>
          <p:cNvSpPr txBox="1"/>
          <p:nvPr/>
        </p:nvSpPr>
        <p:spPr>
          <a:xfrm>
            <a:off x="385904" y="696110"/>
            <a:ext cx="10913125" cy="5476243"/>
          </a:xfrm>
          <a:prstGeom prst="rect">
            <a:avLst/>
          </a:prstGeom>
          <a:noFill/>
        </p:spPr>
        <p:txBody>
          <a:bodyPr wrap="square" lIns="91440" tIns="45720" rIns="91440" bIns="45720" anchor="t">
            <a:spAutoFit/>
          </a:bodyPr>
          <a:lstStyle/>
          <a:p>
            <a:pPr marL="342900" indent="-342900">
              <a:buFont typeface="Arial"/>
              <a:buChar char="•"/>
            </a:pPr>
            <a:r>
              <a:rPr lang="en-GB" sz="2400" b="1">
                <a:latin typeface="Aptos"/>
                <a:cs typeface="Arial"/>
              </a:rPr>
              <a:t>Physical health: </a:t>
            </a:r>
            <a:r>
              <a:rPr lang="en-GB" sz="2400">
                <a:latin typeface="Aptos"/>
                <a:cs typeface="Arial"/>
              </a:rPr>
              <a:t>often severely affected by caring through the night, repeatedly lifting a heavy adult, poor diet and lack of sleep.</a:t>
            </a:r>
            <a:endParaRPr lang="en-GB" sz="2400">
              <a:latin typeface="Aptos"/>
            </a:endParaRPr>
          </a:p>
          <a:p>
            <a:pPr marL="342900" indent="-342900">
              <a:buFont typeface="Arial"/>
              <a:buChar char="•"/>
            </a:pPr>
            <a:r>
              <a:rPr lang="en-GB" sz="2400" b="1">
                <a:latin typeface="Aptos"/>
                <a:cs typeface="Arial"/>
              </a:rPr>
              <a:t>Emotional wellbeing</a:t>
            </a:r>
            <a:r>
              <a:rPr lang="en-GB" sz="2400">
                <a:latin typeface="Aptos"/>
                <a:cs typeface="Arial"/>
              </a:rPr>
              <a:t>: stress, worry, tiredness and mental ill health are common for young carers.</a:t>
            </a:r>
            <a:endParaRPr lang="en-GB" sz="2400">
              <a:latin typeface="Aptos"/>
            </a:endParaRPr>
          </a:p>
          <a:p>
            <a:pPr marL="342900" indent="-342900">
              <a:buFont typeface="Arial"/>
              <a:buChar char="•"/>
            </a:pPr>
            <a:r>
              <a:rPr lang="en-GB" sz="2400" b="1">
                <a:latin typeface="Aptos"/>
                <a:cs typeface="Arial"/>
              </a:rPr>
              <a:t>Isolation: </a:t>
            </a:r>
            <a:r>
              <a:rPr lang="en-GB" sz="2400">
                <a:latin typeface="Aptos"/>
                <a:cs typeface="Arial"/>
              </a:rPr>
              <a:t>feeling different or isolated from their peers, limited opportunities for socialisation.</a:t>
            </a:r>
          </a:p>
          <a:p>
            <a:pPr marL="342900" indent="-342900">
              <a:buFont typeface="Arial"/>
              <a:buChar char="•"/>
            </a:pPr>
            <a:r>
              <a:rPr lang="en-GB" sz="2400" b="1">
                <a:latin typeface="Aptos"/>
                <a:cs typeface="Arial"/>
              </a:rPr>
              <a:t>Unstable environment: </a:t>
            </a:r>
            <a:r>
              <a:rPr lang="en-GB" sz="2400">
                <a:latin typeface="Aptos"/>
                <a:cs typeface="Arial"/>
              </a:rPr>
              <a:t>traumatic life changes such as bereavement, family break-up, losing income and housing, or seeing the effects of an illness or addiction.</a:t>
            </a:r>
            <a:endParaRPr lang="en-GB" sz="2400">
              <a:latin typeface="Aptos"/>
            </a:endParaRPr>
          </a:p>
          <a:p>
            <a:pPr marL="342900" indent="-342900">
              <a:buFont typeface="Arial"/>
              <a:buChar char="•"/>
            </a:pPr>
            <a:r>
              <a:rPr lang="en-GB" sz="2400" b="1">
                <a:latin typeface="Aptos"/>
                <a:cs typeface="Arial"/>
              </a:rPr>
              <a:t>Education:</a:t>
            </a:r>
            <a:r>
              <a:rPr lang="en-GB" sz="2400">
                <a:latin typeface="Aptos"/>
                <a:cs typeface="Arial"/>
              </a:rPr>
              <a:t> irregular attendance, poor timekeeping, lack of concentration, difficulties with homework</a:t>
            </a:r>
            <a:endParaRPr lang="en-GB" sz="2400">
              <a:latin typeface="Aptos"/>
            </a:endParaRPr>
          </a:p>
          <a:p>
            <a:pPr marL="342900" indent="-342900">
              <a:buFont typeface="Arial"/>
              <a:buChar char="•"/>
            </a:pPr>
            <a:r>
              <a:rPr lang="en-GB" sz="2400" b="1">
                <a:latin typeface="Aptos"/>
                <a:cs typeface="Arial"/>
              </a:rPr>
              <a:t>Restricted training/ employment choices: </a:t>
            </a:r>
            <a:r>
              <a:rPr lang="en-GB" sz="2400">
                <a:latin typeface="Aptos"/>
                <a:cs typeface="Arial"/>
              </a:rPr>
              <a:t>lack of time for personal development, poor flexibility in work practices.</a:t>
            </a:r>
            <a:endParaRPr lang="en-GB" sz="2400">
              <a:latin typeface="Aptos"/>
            </a:endParaRPr>
          </a:p>
          <a:p>
            <a:pPr>
              <a:lnSpc>
                <a:spcPct val="107000"/>
              </a:lnSpc>
              <a:spcAft>
                <a:spcPts val="800"/>
              </a:spcAft>
            </a:pPr>
            <a:br>
              <a:rPr lang="en-GB">
                <a:effectLst/>
                <a:latin typeface="Aptos" panose="020B0004020202020204" pitchFamily="34" charset="0"/>
                <a:ea typeface="Aptos" panose="020B0004020202020204" pitchFamily="34" charset="0"/>
                <a:cs typeface="Times New Roman" panose="02020603050405020304" pitchFamily="18" charset="0"/>
              </a:rPr>
            </a:br>
            <a:endParaRPr lang="en-GB">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299731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216E57C-7512-B315-CFB0-25B6AF310701}"/>
            </a:ext>
          </a:extLst>
        </p:cNvPr>
        <p:cNvGrpSpPr/>
        <p:nvPr/>
      </p:nvGrpSpPr>
      <p:grpSpPr>
        <a:xfrm>
          <a:off x="0" y="0"/>
          <a:ext cx="0" cy="0"/>
          <a:chOff x="0" y="0"/>
          <a:chExt cx="0" cy="0"/>
        </a:xfrm>
      </p:grpSpPr>
      <p:sp>
        <p:nvSpPr>
          <p:cNvPr id="4" name="Rectangle: Top Corners Rounded 3">
            <a:extLst>
              <a:ext uri="{FF2B5EF4-FFF2-40B4-BE49-F238E27FC236}">
                <a16:creationId xmlns:a16="http://schemas.microsoft.com/office/drawing/2014/main" id="{30C76DD3-1A68-06D3-C6B7-8DE4A01E7BAA}"/>
              </a:ext>
            </a:extLst>
          </p:cNvPr>
          <p:cNvSpPr/>
          <p:nvPr/>
        </p:nvSpPr>
        <p:spPr>
          <a:xfrm rot="5400000">
            <a:off x="3826767" y="2238356"/>
            <a:ext cx="523218" cy="8176752"/>
          </a:xfrm>
          <a:prstGeom prst="round2SameRect">
            <a:avLst/>
          </a:prstGeom>
          <a:solidFill>
            <a:srgbClr val="0096D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5EB5EAC6-A73D-1FA2-4200-441FA0150F00}"/>
              </a:ext>
            </a:extLst>
          </p:cNvPr>
          <p:cNvSpPr txBox="1"/>
          <p:nvPr/>
        </p:nvSpPr>
        <p:spPr>
          <a:xfrm>
            <a:off x="390618" y="6065121"/>
            <a:ext cx="7457982" cy="523220"/>
          </a:xfrm>
          <a:prstGeom prst="rect">
            <a:avLst/>
          </a:prstGeom>
          <a:noFill/>
        </p:spPr>
        <p:txBody>
          <a:bodyPr wrap="square" lIns="91440" tIns="45720" rIns="91440" bIns="45720" rtlCol="0" anchor="t">
            <a:spAutoFit/>
          </a:bodyPr>
          <a:lstStyle/>
          <a:p>
            <a:r>
              <a:rPr lang="en-GB" sz="2800" b="1">
                <a:solidFill>
                  <a:schemeClr val="bg1"/>
                </a:solidFill>
                <a:latin typeface="Calibri"/>
                <a:ea typeface="Calibri"/>
                <a:cs typeface="Calibri"/>
              </a:rPr>
              <a:t>How might you know a young person is a carer? </a:t>
            </a:r>
            <a:endParaRPr lang="en-US" sz="2800">
              <a:solidFill>
                <a:schemeClr val="bg1"/>
              </a:solidFill>
              <a:latin typeface="Calibri"/>
              <a:ea typeface="Calibri"/>
              <a:cs typeface="Calibri"/>
            </a:endParaRPr>
          </a:p>
        </p:txBody>
      </p:sp>
      <p:sp>
        <p:nvSpPr>
          <p:cNvPr id="8" name="TextBox 7">
            <a:extLst>
              <a:ext uri="{FF2B5EF4-FFF2-40B4-BE49-F238E27FC236}">
                <a16:creationId xmlns:a16="http://schemas.microsoft.com/office/drawing/2014/main" id="{D1AB01CC-B711-11C6-BAEA-C902CCD2C1FA}"/>
              </a:ext>
            </a:extLst>
          </p:cNvPr>
          <p:cNvSpPr txBox="1"/>
          <p:nvPr/>
        </p:nvSpPr>
        <p:spPr>
          <a:xfrm>
            <a:off x="385904" y="696110"/>
            <a:ext cx="10913125" cy="4662815"/>
          </a:xfrm>
          <a:prstGeom prst="rect">
            <a:avLst/>
          </a:prstGeom>
          <a:noFill/>
        </p:spPr>
        <p:txBody>
          <a:bodyPr wrap="square" lIns="91440" tIns="45720" rIns="91440" bIns="45720" anchor="t">
            <a:spAutoFit/>
          </a:bodyPr>
          <a:lstStyle/>
          <a:p>
            <a:r>
              <a:rPr lang="en-GB" sz="2400" b="1">
                <a:latin typeface="Aptos"/>
                <a:cs typeface="Segoe UI"/>
              </a:rPr>
              <a:t>GP Surgeries and Primary Care Teams</a:t>
            </a:r>
            <a:endParaRPr lang="en-US" sz="2400">
              <a:latin typeface="Aptos"/>
            </a:endParaRPr>
          </a:p>
          <a:p>
            <a:endParaRPr lang="en-GB" sz="2400" b="1">
              <a:latin typeface="Aptos"/>
              <a:cs typeface="Segoe UI"/>
            </a:endParaRPr>
          </a:p>
          <a:p>
            <a:pPr marL="342900" indent="-342900">
              <a:buFont typeface="Arial"/>
              <a:buChar char="•"/>
            </a:pPr>
            <a:r>
              <a:rPr lang="en-GB" sz="2100">
                <a:latin typeface="Aptos"/>
                <a:cs typeface="Segoe UI"/>
              </a:rPr>
              <a:t>Has a young person or young adult mentioned caring for someone at home?</a:t>
            </a:r>
            <a:endParaRPr lang="en-GB" sz="2100">
              <a:latin typeface="Aptos"/>
              <a:ea typeface="Calibri"/>
              <a:cs typeface="Calibri"/>
            </a:endParaRPr>
          </a:p>
          <a:p>
            <a:pPr marL="342900" indent="-342900">
              <a:buFont typeface="Arial"/>
              <a:buChar char="•"/>
            </a:pPr>
            <a:r>
              <a:rPr lang="en-GB" sz="2100">
                <a:latin typeface="Aptos"/>
                <a:cs typeface="Segoe UI"/>
              </a:rPr>
              <a:t>Is there a long-term illness, disability, mental health condition or substance misuse issue within the family?</a:t>
            </a:r>
            <a:endParaRPr lang="en-GB" sz="2100">
              <a:latin typeface="Aptos"/>
            </a:endParaRPr>
          </a:p>
          <a:p>
            <a:pPr marL="342900" indent="-342900">
              <a:buFont typeface="Arial"/>
              <a:buChar char="•"/>
            </a:pPr>
            <a:r>
              <a:rPr lang="en-GB" sz="2100">
                <a:latin typeface="Aptos"/>
                <a:cs typeface="Segoe UI"/>
              </a:rPr>
              <a:t>Is a young person regularly attending appointments with a family member?</a:t>
            </a:r>
            <a:endParaRPr lang="en-GB" sz="2100">
              <a:latin typeface="Aptos"/>
            </a:endParaRPr>
          </a:p>
          <a:p>
            <a:pPr marL="342900" indent="-342900">
              <a:buFont typeface="Arial"/>
              <a:buChar char="•"/>
            </a:pPr>
            <a:r>
              <a:rPr lang="en-GB" sz="2100">
                <a:latin typeface="Aptos"/>
                <a:cs typeface="Segoe UI"/>
              </a:rPr>
              <a:t>Does the young person know a lot about a relative's medication, treatment or care needs?</a:t>
            </a:r>
            <a:endParaRPr lang="en-GB" sz="2100">
              <a:latin typeface="Aptos"/>
            </a:endParaRPr>
          </a:p>
          <a:p>
            <a:pPr marL="342900" indent="-342900">
              <a:buFont typeface="Arial"/>
              <a:buChar char="•"/>
            </a:pPr>
            <a:r>
              <a:rPr lang="en-GB" sz="2100">
                <a:latin typeface="Aptos"/>
                <a:cs typeface="Segoe UI"/>
              </a:rPr>
              <a:t>Has the young person expressed concerns about a family member's health or support needs?</a:t>
            </a:r>
            <a:endParaRPr lang="en-GB" sz="2100">
              <a:latin typeface="Aptos" panose="020B0004020202020204" pitchFamily="34" charset="0"/>
              <a:cs typeface="Times New Roman" panose="02020603050405020304" pitchFamily="18" charset="0"/>
            </a:endParaRPr>
          </a:p>
          <a:p>
            <a:pPr marL="342900" indent="-342900">
              <a:buFont typeface="Arial"/>
              <a:buChar char="•"/>
            </a:pPr>
            <a:r>
              <a:rPr lang="en-GB" sz="2100">
                <a:latin typeface="Aptos"/>
                <a:ea typeface="Aptos" panose="020B0004020202020204" pitchFamily="34" charset="0"/>
                <a:cs typeface="Arial"/>
              </a:rPr>
              <a:t>How many adults live in the family home? </a:t>
            </a:r>
            <a:endParaRPr lang="en-GB" sz="2100">
              <a:latin typeface="Aptos"/>
              <a:ea typeface="Aptos" panose="020B0004020202020204" pitchFamily="34" charset="0"/>
              <a:cs typeface="Times New Roman" panose="02020603050405020304" pitchFamily="18" charset="0"/>
            </a:endParaRPr>
          </a:p>
          <a:p>
            <a:pPr marL="342900" indent="-342900">
              <a:buFont typeface="Arial"/>
              <a:buChar char="•"/>
            </a:pPr>
            <a:r>
              <a:rPr lang="en-GB" sz="2100">
                <a:latin typeface="Aptos"/>
                <a:ea typeface="Aptos" panose="020B0004020202020204" pitchFamily="34" charset="0"/>
                <a:cs typeface="Arial"/>
              </a:rPr>
              <a:t>Are you a GP seeing a parent who is chronically ill?</a:t>
            </a:r>
            <a:endParaRPr lang="en-GB" sz="2100">
              <a:latin typeface="Aptos"/>
              <a:cs typeface="Times New Roman" panose="02020603050405020304" pitchFamily="18" charset="0"/>
            </a:endParaRPr>
          </a:p>
          <a:p>
            <a:pPr marL="342900" indent="-342900">
              <a:buFont typeface="Arial"/>
              <a:buChar char="•"/>
            </a:pPr>
            <a:r>
              <a:rPr lang="en-GB" sz="2100">
                <a:latin typeface="Aptos"/>
                <a:cs typeface="Arial"/>
              </a:rPr>
              <a:t>Are you supporting a young person with e.g.: anxiety/sadness/tiredness?</a:t>
            </a:r>
            <a:endParaRPr lang="en-GB" sz="2100">
              <a:latin typeface="Aptos" panose="020B0004020202020204" pitchFamily="34" charset="0"/>
              <a:cs typeface="Times New Roman" panose="02020603050405020304" pitchFamily="18" charset="0"/>
            </a:endParaRPr>
          </a:p>
          <a:p>
            <a:pPr marL="342900" indent="-342900">
              <a:buFont typeface="Arial"/>
              <a:buChar char="•"/>
            </a:pPr>
            <a:r>
              <a:rPr lang="en-GB" sz="2100">
                <a:latin typeface="Aptos"/>
                <a:cs typeface="Arial"/>
              </a:rPr>
              <a:t>Does the patient need help with communication and understanding?</a:t>
            </a:r>
            <a:br>
              <a:rPr lang="en-GB">
                <a:effectLst/>
                <a:latin typeface="Aptos" panose="020B0004020202020204" pitchFamily="34" charset="0"/>
                <a:ea typeface="Aptos" panose="020B0004020202020204" pitchFamily="34" charset="0"/>
                <a:cs typeface="Times New Roman" panose="02020603050405020304" pitchFamily="18" charset="0"/>
              </a:rPr>
            </a:br>
            <a:endParaRPr lang="en-GB">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280317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2F0A040-96C5-C139-CC0C-6111BBD58365}"/>
            </a:ext>
          </a:extLst>
        </p:cNvPr>
        <p:cNvGrpSpPr/>
        <p:nvPr/>
      </p:nvGrpSpPr>
      <p:grpSpPr>
        <a:xfrm>
          <a:off x="0" y="0"/>
          <a:ext cx="0" cy="0"/>
          <a:chOff x="0" y="0"/>
          <a:chExt cx="0" cy="0"/>
        </a:xfrm>
      </p:grpSpPr>
      <p:sp>
        <p:nvSpPr>
          <p:cNvPr id="4" name="Rectangle: Top Corners Rounded 3">
            <a:extLst>
              <a:ext uri="{FF2B5EF4-FFF2-40B4-BE49-F238E27FC236}">
                <a16:creationId xmlns:a16="http://schemas.microsoft.com/office/drawing/2014/main" id="{FC0D5C39-CA52-53DA-BADC-517B68995423}"/>
              </a:ext>
            </a:extLst>
          </p:cNvPr>
          <p:cNvSpPr/>
          <p:nvPr/>
        </p:nvSpPr>
        <p:spPr>
          <a:xfrm rot="5400000">
            <a:off x="3826767" y="2238356"/>
            <a:ext cx="523218" cy="8176752"/>
          </a:xfrm>
          <a:prstGeom prst="round2SameRect">
            <a:avLst/>
          </a:prstGeom>
          <a:solidFill>
            <a:srgbClr val="0096D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C45E9EEE-7139-BFD3-BE21-125BF9D87ADF}"/>
              </a:ext>
            </a:extLst>
          </p:cNvPr>
          <p:cNvSpPr txBox="1"/>
          <p:nvPr/>
        </p:nvSpPr>
        <p:spPr>
          <a:xfrm>
            <a:off x="390618" y="6065121"/>
            <a:ext cx="6990683" cy="523220"/>
          </a:xfrm>
          <a:prstGeom prst="rect">
            <a:avLst/>
          </a:prstGeom>
          <a:noFill/>
        </p:spPr>
        <p:txBody>
          <a:bodyPr wrap="square" rtlCol="0">
            <a:spAutoFit/>
          </a:bodyPr>
          <a:lstStyle/>
          <a:p>
            <a:r>
              <a:rPr lang="en-GB" sz="2800">
                <a:solidFill>
                  <a:schemeClr val="bg1"/>
                </a:solidFill>
              </a:rPr>
              <a:t>Young Carers (Under 18) – Referral Pathway</a:t>
            </a:r>
          </a:p>
        </p:txBody>
      </p:sp>
      <p:sp>
        <p:nvSpPr>
          <p:cNvPr id="6" name="TextBox 5">
            <a:extLst>
              <a:ext uri="{FF2B5EF4-FFF2-40B4-BE49-F238E27FC236}">
                <a16:creationId xmlns:a16="http://schemas.microsoft.com/office/drawing/2014/main" id="{05247B6F-8440-61DE-BB02-B265EAF03FA4}"/>
              </a:ext>
            </a:extLst>
          </p:cNvPr>
          <p:cNvSpPr txBox="1"/>
          <p:nvPr/>
        </p:nvSpPr>
        <p:spPr>
          <a:xfrm>
            <a:off x="390618" y="940156"/>
            <a:ext cx="8764399" cy="4093428"/>
          </a:xfrm>
          <a:prstGeom prst="rect">
            <a:avLst/>
          </a:prstGeom>
          <a:noFill/>
        </p:spPr>
        <p:txBody>
          <a:bodyPr wrap="square" lIns="91440" tIns="45720" rIns="91440" bIns="45720" rtlCol="0" anchor="t">
            <a:spAutoFit/>
          </a:bodyPr>
          <a:lstStyle/>
          <a:p>
            <a:r>
              <a:rPr lang="en-GB" sz="2400">
                <a:latin typeface="Calibri"/>
                <a:ea typeface="Calibri"/>
                <a:cs typeface="Calibri"/>
              </a:rPr>
              <a:t>The young person must:</a:t>
            </a:r>
            <a:endParaRPr lang="en-US" sz="2400">
              <a:latin typeface="Calibri"/>
              <a:ea typeface="Calibri"/>
              <a:cs typeface="Calibri"/>
            </a:endParaRPr>
          </a:p>
          <a:p>
            <a:pPr marL="285750" indent="-285750">
              <a:buFont typeface="Arial"/>
              <a:buChar char="•"/>
            </a:pPr>
            <a:r>
              <a:rPr lang="en-GB" sz="2400">
                <a:latin typeface="Calibri"/>
                <a:ea typeface="Calibri"/>
                <a:cs typeface="Calibri"/>
              </a:rPr>
              <a:t>Be aged </a:t>
            </a:r>
            <a:r>
              <a:rPr lang="en-GB" sz="2400" b="1">
                <a:latin typeface="Calibri"/>
                <a:ea typeface="Calibri"/>
                <a:cs typeface="Calibri"/>
              </a:rPr>
              <a:t>0-17</a:t>
            </a:r>
            <a:endParaRPr lang="en-GB" sz="2400">
              <a:latin typeface="Calibri"/>
              <a:ea typeface="Calibri"/>
              <a:cs typeface="Calibri"/>
            </a:endParaRPr>
          </a:p>
          <a:p>
            <a:endParaRPr lang="en-GB" sz="2400">
              <a:latin typeface="Calibri"/>
              <a:ea typeface="Calibri"/>
              <a:cs typeface="Calibri"/>
            </a:endParaRPr>
          </a:p>
          <a:p>
            <a:r>
              <a:rPr lang="en-GB" sz="2400">
                <a:latin typeface="Calibri"/>
                <a:ea typeface="Calibri"/>
                <a:cs typeface="Calibri"/>
              </a:rPr>
              <a:t>Be caring for: </a:t>
            </a:r>
            <a:endParaRPr lang="en-GB">
              <a:ea typeface="Calibri"/>
              <a:cs typeface="Calibri"/>
            </a:endParaRPr>
          </a:p>
          <a:p>
            <a:pPr marL="742950" lvl="1" indent="-285750">
              <a:buFont typeface="Arial"/>
              <a:buChar char="•"/>
            </a:pPr>
            <a:r>
              <a:rPr lang="en-GB" sz="2400">
                <a:latin typeface="Calibri"/>
                <a:ea typeface="Calibri"/>
                <a:cs typeface="Calibri"/>
              </a:rPr>
              <a:t>An adult family member with health needs, </a:t>
            </a:r>
            <a:r>
              <a:rPr lang="en-GB" sz="2400" b="1">
                <a:latin typeface="Calibri"/>
                <a:ea typeface="Calibri"/>
                <a:cs typeface="Calibri"/>
              </a:rPr>
              <a:t>or</a:t>
            </a:r>
            <a:endParaRPr lang="en-GB" sz="2400">
              <a:latin typeface="Calibri"/>
              <a:ea typeface="Calibri"/>
              <a:cs typeface="Calibri"/>
            </a:endParaRPr>
          </a:p>
          <a:p>
            <a:pPr marL="742950" lvl="1" indent="-285750">
              <a:buFont typeface="Arial"/>
              <a:buChar char="•"/>
            </a:pPr>
            <a:r>
              <a:rPr lang="en-GB" sz="2400">
                <a:latin typeface="Calibri"/>
                <a:ea typeface="Calibri"/>
                <a:cs typeface="Calibri"/>
              </a:rPr>
              <a:t>A sibling with a formal diagnosis and </a:t>
            </a:r>
            <a:r>
              <a:rPr lang="en-GB" sz="2400" b="1">
                <a:latin typeface="Calibri"/>
                <a:ea typeface="Calibri"/>
                <a:cs typeface="Calibri"/>
              </a:rPr>
              <a:t>significant caring responsibilities</a:t>
            </a:r>
            <a:endParaRPr lang="en-GB" sz="2400">
              <a:latin typeface="Calibri"/>
              <a:ea typeface="Calibri"/>
              <a:cs typeface="Calibri"/>
            </a:endParaRPr>
          </a:p>
          <a:p>
            <a:pPr lvl="1"/>
            <a:endParaRPr lang="en-GB" sz="2400" b="1">
              <a:latin typeface="Calibri"/>
              <a:ea typeface="Calibri"/>
              <a:cs typeface="Calibri"/>
            </a:endParaRPr>
          </a:p>
          <a:p>
            <a:pPr lvl="1"/>
            <a:r>
              <a:rPr lang="en-GB" sz="2400">
                <a:ea typeface="+mn-lt"/>
                <a:cs typeface="+mn-lt"/>
                <a:hlinkClick r:id="rId3"/>
              </a:rPr>
              <a:t>Young carers - West Sussex County Council</a:t>
            </a:r>
            <a:endParaRPr lang="en-GB"/>
          </a:p>
          <a:p>
            <a:pPr lvl="1"/>
            <a:endParaRPr lang="en-GB" sz="2400" b="1">
              <a:ea typeface="Calibri"/>
              <a:cs typeface="Calibri"/>
            </a:endParaRPr>
          </a:p>
          <a:p>
            <a:pPr lvl="1"/>
            <a:endParaRPr lang="en-GB" sz="2000">
              <a:ea typeface="Calibri"/>
              <a:cs typeface="Calibri"/>
            </a:endParaRPr>
          </a:p>
        </p:txBody>
      </p:sp>
      <p:graphicFrame>
        <p:nvGraphicFramePr>
          <p:cNvPr id="2" name="Table 1">
            <a:extLst>
              <a:ext uri="{FF2B5EF4-FFF2-40B4-BE49-F238E27FC236}">
                <a16:creationId xmlns:a16="http://schemas.microsoft.com/office/drawing/2014/main" id="{320D52C5-0BF2-704D-6903-27A5ACEC40CA}"/>
              </a:ext>
            </a:extLst>
          </p:cNvPr>
          <p:cNvGraphicFramePr>
            <a:graphicFrameLocks noGrp="1"/>
          </p:cNvGraphicFramePr>
          <p:nvPr>
            <p:extLst>
              <p:ext uri="{D42A27DB-BD31-4B8C-83A1-F6EECF244321}">
                <p14:modId xmlns:p14="http://schemas.microsoft.com/office/powerpoint/2010/main" val="3577425301"/>
              </p:ext>
            </p:extLst>
          </p:nvPr>
        </p:nvGraphicFramePr>
        <p:xfrm>
          <a:off x="838200" y="8127311"/>
          <a:ext cx="10515600" cy="3716655"/>
        </p:xfrm>
        <a:graphic>
          <a:graphicData uri="http://schemas.openxmlformats.org/drawingml/2006/table">
            <a:tbl>
              <a:tblPr/>
              <a:tblGrid>
                <a:gridCol w="10515600">
                  <a:extLst>
                    <a:ext uri="{9D8B030D-6E8A-4147-A177-3AD203B41FA5}">
                      <a16:colId xmlns:a16="http://schemas.microsoft.com/office/drawing/2014/main" val="4180571676"/>
                    </a:ext>
                  </a:extLst>
                </a:gridCol>
              </a:tblGrid>
              <a:tr h="0">
                <a:tc>
                  <a:txBody>
                    <a:bodyPr/>
                    <a:lstStyle/>
                    <a:p>
                      <a:pPr fontAlgn="t">
                        <a:lnSpc>
                          <a:spcPts val="1500"/>
                        </a:lnSpc>
                        <a:buNone/>
                      </a:pPr>
                      <a:r>
                        <a:rPr lang="en-GB" b="1" i="0">
                          <a:effectLst/>
                          <a:latin typeface="Segoe UI" panose="020B0502040204020203" pitchFamily="34" charset="0"/>
                        </a:rPr>
                        <a:t>Young Carers Referral Pathway (Short Version)</a:t>
                      </a:r>
                    </a:p>
                    <a:p>
                      <a:pPr fontAlgn="t">
                        <a:lnSpc>
                          <a:spcPts val="1500"/>
                        </a:lnSpc>
                        <a:buFont typeface="Arial" panose="020B0604020202020204" pitchFamily="34" charset="0"/>
                        <a:buChar char="•"/>
                      </a:pPr>
                      <a:r>
                        <a:rPr lang="en-GB" b="0" i="0">
                          <a:effectLst/>
                          <a:latin typeface="Segoe UI" panose="020B0502040204020203" pitchFamily="34" charset="0"/>
                        </a:rPr>
                        <a:t>Identify a child/young person under 18 who has caring responsibilities that are significantly impacting them. </a:t>
                      </a:r>
                      <a:r>
                        <a:rPr lang="en-GB" b="0" i="0" u="none" strike="noStrike">
                          <a:solidFill>
                            <a:srgbClr val="464FEB"/>
                          </a:solidFill>
                          <a:effectLst/>
                          <a:latin typeface="Segoe UI" panose="020B0502040204020203" pitchFamily="34" charset="0"/>
                          <a:hlinkClick r:id="rId4"/>
                        </a:rPr>
                        <a:t>[Young Care...a Dec 2023 | Word]</a:t>
                      </a:r>
                      <a:endParaRPr lang="en-GB" b="0" i="0">
                        <a:effectLst/>
                        <a:latin typeface="Segoe UI" panose="020B0502040204020203" pitchFamily="34" charset="0"/>
                      </a:endParaRPr>
                    </a:p>
                    <a:p>
                      <a:pPr fontAlgn="t">
                        <a:lnSpc>
                          <a:spcPts val="1500"/>
                        </a:lnSpc>
                        <a:buFont typeface="Arial" panose="020B0604020202020204" pitchFamily="34" charset="0"/>
                        <a:buChar char="•"/>
                      </a:pPr>
                      <a:r>
                        <a:rPr lang="en-GB" b="0" i="0">
                          <a:effectLst/>
                          <a:latin typeface="Segoe UI" panose="020B0502040204020203" pitchFamily="34" charset="0"/>
                        </a:rPr>
                        <a:t>Check they meet Young Carers criteria (caring for an adult with health needs or a sibling with a formal diagnosis and significant care needs). </a:t>
                      </a:r>
                      <a:r>
                        <a:rPr lang="en-GB" b="0" i="0" u="none" strike="noStrike">
                          <a:solidFill>
                            <a:srgbClr val="464FEB"/>
                          </a:solidFill>
                          <a:effectLst/>
                          <a:latin typeface="Segoe UI" panose="020B0502040204020203" pitchFamily="34" charset="0"/>
                          <a:hlinkClick r:id="rId4"/>
                        </a:rPr>
                        <a:t>[Young Care...a Dec 2023 | Word]</a:t>
                      </a:r>
                      <a:endParaRPr lang="en-GB" b="0" i="0">
                        <a:effectLst/>
                        <a:latin typeface="Segoe UI" panose="020B0502040204020203" pitchFamily="34" charset="0"/>
                      </a:endParaRPr>
                    </a:p>
                    <a:p>
                      <a:pPr fontAlgn="t">
                        <a:lnSpc>
                          <a:spcPts val="1500"/>
                        </a:lnSpc>
                        <a:buFont typeface="Arial" panose="020B0604020202020204" pitchFamily="34" charset="0"/>
                        <a:buChar char="•"/>
                      </a:pPr>
                      <a:r>
                        <a:rPr lang="en-GB" b="0" i="0">
                          <a:effectLst/>
                          <a:latin typeface="Segoe UI" panose="020B0502040204020203" pitchFamily="34" charset="0"/>
                        </a:rPr>
                        <a:t>Gain consent from the young person and parent/carer and discuss what support is needed. </a:t>
                      </a:r>
                      <a:r>
                        <a:rPr lang="en-GB" b="0" i="0" u="none" strike="noStrike">
                          <a:solidFill>
                            <a:srgbClr val="464FEB"/>
                          </a:solidFill>
                          <a:effectLst/>
                          <a:latin typeface="Segoe UI" panose="020B0502040204020203" pitchFamily="34" charset="0"/>
                          <a:hlinkClick r:id="rId4"/>
                        </a:rPr>
                        <a:t>[Young Care...a Dec 2023 | Word]</a:t>
                      </a:r>
                      <a:r>
                        <a:rPr lang="en-GB" b="0" i="0">
                          <a:effectLst/>
                          <a:latin typeface="Segoe UI" panose="020B0502040204020203" pitchFamily="34" charset="0"/>
                        </a:rPr>
                        <a:t>, </a:t>
                      </a:r>
                      <a:r>
                        <a:rPr lang="en-GB" b="0" i="0" u="none" strike="noStrike">
                          <a:solidFill>
                            <a:srgbClr val="464FEB"/>
                          </a:solidFill>
                          <a:effectLst/>
                          <a:latin typeface="Segoe UI" panose="020B0502040204020203" pitchFamily="34" charset="0"/>
                          <a:hlinkClick r:id="rId5"/>
                        </a:rPr>
                        <a:t>[YC Request...e May 2024 | Word]</a:t>
                      </a:r>
                      <a:endParaRPr lang="en-GB" b="0" i="0">
                        <a:effectLst/>
                        <a:latin typeface="Segoe UI" panose="020B0502040204020203" pitchFamily="34" charset="0"/>
                      </a:endParaRPr>
                    </a:p>
                    <a:p>
                      <a:pPr fontAlgn="t">
                        <a:lnSpc>
                          <a:spcPts val="1500"/>
                        </a:lnSpc>
                        <a:buFont typeface="Arial" panose="020B0604020202020204" pitchFamily="34" charset="0"/>
                        <a:buChar char="•"/>
                      </a:pPr>
                      <a:r>
                        <a:rPr lang="en-GB" b="0" i="0">
                          <a:effectLst/>
                          <a:latin typeface="Segoe UI" panose="020B0502040204020203" pitchFamily="34" charset="0"/>
                        </a:rPr>
                        <a:t>Complete the Young Carers Request for Service form, detailing the caring role, impact on the young person, family circumstances, and any mental health concerns. </a:t>
                      </a:r>
                      <a:r>
                        <a:rPr lang="en-GB" b="0" i="0" u="none" strike="noStrike">
                          <a:solidFill>
                            <a:srgbClr val="464FEB"/>
                          </a:solidFill>
                          <a:effectLst/>
                          <a:latin typeface="Segoe UI" panose="020B0502040204020203" pitchFamily="34" charset="0"/>
                          <a:hlinkClick r:id="rId5"/>
                        </a:rPr>
                        <a:t>[YC Request...e May 2024 | Word]</a:t>
                      </a:r>
                      <a:endParaRPr lang="en-GB" b="0" i="0">
                        <a:effectLst/>
                        <a:latin typeface="Segoe UI" panose="020B0502040204020203" pitchFamily="34" charset="0"/>
                      </a:endParaRPr>
                    </a:p>
                    <a:p>
                      <a:pPr fontAlgn="t">
                        <a:lnSpc>
                          <a:spcPts val="1500"/>
                        </a:lnSpc>
                        <a:buFont typeface="Arial" panose="020B0604020202020204" pitchFamily="34" charset="0"/>
                        <a:buChar char="•"/>
                      </a:pPr>
                      <a:r>
                        <a:rPr lang="en-GB" b="0" i="0">
                          <a:effectLst/>
                          <a:latin typeface="Segoe UI" panose="020B0502040204020203" pitchFamily="34" charset="0"/>
                        </a:rPr>
                        <a:t>Submit the referral to </a:t>
                      </a:r>
                      <a:r>
                        <a:rPr lang="en-GB" b="1" i="0">
                          <a:effectLst/>
                          <a:latin typeface="Segoe UI" panose="020B0502040204020203" pitchFamily="34" charset="0"/>
                        </a:rPr>
                        <a:t>youngcarers@westsussex.gov.uk</a:t>
                      </a:r>
                      <a:r>
                        <a:rPr lang="en-GB" b="0" i="0">
                          <a:effectLst/>
                          <a:latin typeface="Segoe UI" panose="020B0502040204020203" pitchFamily="34" charset="0"/>
                        </a:rPr>
                        <a:t>. </a:t>
                      </a:r>
                      <a:r>
                        <a:rPr lang="en-GB" b="0" i="0" u="none" strike="noStrike">
                          <a:solidFill>
                            <a:srgbClr val="464FEB"/>
                          </a:solidFill>
                          <a:effectLst/>
                          <a:latin typeface="Segoe UI" panose="020B0502040204020203" pitchFamily="34" charset="0"/>
                          <a:hlinkClick r:id="rId5"/>
                        </a:rPr>
                        <a:t>[YC Request...e May 2024 | Word]</a:t>
                      </a:r>
                      <a:endParaRPr lang="en-GB" b="0" i="0">
                        <a:effectLst/>
                        <a:latin typeface="Segoe UI" panose="020B0502040204020203" pitchFamily="34" charset="0"/>
                      </a:endParaRPr>
                    </a:p>
                    <a:p>
                      <a:pPr fontAlgn="t">
                        <a:lnSpc>
                          <a:spcPts val="1500"/>
                        </a:lnSpc>
                        <a:buFont typeface="Arial" panose="020B0604020202020204" pitchFamily="34" charset="0"/>
                        <a:buChar char="•"/>
                      </a:pPr>
                      <a:r>
                        <a:rPr lang="en-GB" b="0" i="0">
                          <a:effectLst/>
                          <a:latin typeface="Segoe UI" panose="020B0502040204020203" pitchFamily="34" charset="0"/>
                        </a:rPr>
                        <a:t>The Young Carers Team screens the referral against eligibility criteria. </a:t>
                      </a:r>
                      <a:r>
                        <a:rPr lang="en-GB" b="0" i="0" u="none" strike="noStrike">
                          <a:solidFill>
                            <a:srgbClr val="464FEB"/>
                          </a:solidFill>
                          <a:effectLst/>
                          <a:latin typeface="Segoe UI" panose="020B0502040204020203" pitchFamily="34" charset="0"/>
                          <a:hlinkClick r:id="rId4"/>
                        </a:rPr>
                        <a:t>[Young Care...a Dec 2023 | Word]</a:t>
                      </a:r>
                      <a:endParaRPr lang="en-GB" b="0" i="0">
                        <a:effectLst/>
                        <a:latin typeface="Segoe UI" panose="020B0502040204020203" pitchFamily="34" charset="0"/>
                      </a:endParaRPr>
                    </a:p>
                    <a:p>
                      <a:pPr fontAlgn="t">
                        <a:lnSpc>
                          <a:spcPts val="1500"/>
                        </a:lnSpc>
                        <a:buFont typeface="Arial" panose="020B0604020202020204" pitchFamily="34" charset="0"/>
                        <a:buChar char="•"/>
                      </a:pPr>
                      <a:r>
                        <a:rPr lang="en-GB" b="0" i="0">
                          <a:effectLst/>
                          <a:latin typeface="Segoe UI" panose="020B0502040204020203" pitchFamily="34" charset="0"/>
                        </a:rPr>
                        <a:t>Outcome: </a:t>
                      </a:r>
                    </a:p>
                    <a:p>
                      <a:pPr marL="742950" lvl="1" indent="-285750" fontAlgn="t">
                        <a:lnSpc>
                          <a:spcPts val="1500"/>
                        </a:lnSpc>
                        <a:buFont typeface="Arial" panose="020B0604020202020204" pitchFamily="34" charset="0"/>
                        <a:buChar char="•"/>
                      </a:pPr>
                      <a:r>
                        <a:rPr lang="en-GB" b="1" i="0">
                          <a:effectLst/>
                          <a:latin typeface="Segoe UI" panose="020B0502040204020203" pitchFamily="34" charset="0"/>
                        </a:rPr>
                        <a:t>Eligible</a:t>
                      </a:r>
                      <a:r>
                        <a:rPr lang="en-GB" b="0" i="0">
                          <a:effectLst/>
                          <a:latin typeface="Segoe UI" panose="020B0502040204020203" pitchFamily="34" charset="0"/>
                        </a:rPr>
                        <a:t> → Assessment and Young Carers support offered. </a:t>
                      </a:r>
                      <a:r>
                        <a:rPr lang="en-GB" b="0" i="0" u="none" strike="noStrike">
                          <a:solidFill>
                            <a:srgbClr val="464FEB"/>
                          </a:solidFill>
                          <a:effectLst/>
                          <a:latin typeface="Segoe UI" panose="020B0502040204020203" pitchFamily="34" charset="0"/>
                          <a:hlinkClick r:id="rId4"/>
                        </a:rPr>
                        <a:t>[Young Care...a Dec 2023 | Word]</a:t>
                      </a:r>
                      <a:endParaRPr lang="en-GB" b="0" i="0">
                        <a:effectLst/>
                        <a:latin typeface="Segoe UI" panose="020B0502040204020203" pitchFamily="34" charset="0"/>
                      </a:endParaRPr>
                    </a:p>
                    <a:p>
                      <a:pPr marL="742950" lvl="1" indent="-285750" fontAlgn="t">
                        <a:lnSpc>
                          <a:spcPts val="1500"/>
                        </a:lnSpc>
                        <a:buFont typeface="Arial" panose="020B0604020202020204" pitchFamily="34" charset="0"/>
                        <a:buChar char="•"/>
                      </a:pPr>
                      <a:r>
                        <a:rPr lang="en-GB" b="1" i="0">
                          <a:effectLst/>
                          <a:latin typeface="Segoe UI" panose="020B0502040204020203" pitchFamily="34" charset="0"/>
                        </a:rPr>
                        <a:t>Not eligible</a:t>
                      </a:r>
                      <a:r>
                        <a:rPr lang="en-GB" b="0" i="0">
                          <a:effectLst/>
                          <a:latin typeface="Segoe UI" panose="020B0502040204020203" pitchFamily="34" charset="0"/>
                        </a:rPr>
                        <a:t> → Signposting/resources provided where appropriate. </a:t>
                      </a:r>
                      <a:r>
                        <a:rPr lang="en-GB" b="0" i="0" u="none" strike="noStrike">
                          <a:solidFill>
                            <a:srgbClr val="464FEB"/>
                          </a:solidFill>
                          <a:effectLst/>
                          <a:latin typeface="Segoe UI" panose="020B0502040204020203" pitchFamily="34" charset="0"/>
                          <a:hlinkClick r:id="rId4"/>
                        </a:rPr>
                        <a:t>[Young Care...a Dec 2023 | Word]</a:t>
                      </a:r>
                      <a:endParaRPr lang="en-GB" b="0" i="0">
                        <a:effectLst/>
                        <a:latin typeface="Segoe UI" panose="020B0502040204020203" pitchFamily="34" charset="0"/>
                      </a:endParaRPr>
                    </a:p>
                    <a:p>
                      <a:pPr fontAlgn="t">
                        <a:lnSpc>
                          <a:spcPts val="1500"/>
                        </a:lnSpc>
                        <a:buNone/>
                      </a:pPr>
                      <a:r>
                        <a:rPr lang="en-GB" b="1" i="0">
                          <a:effectLst/>
                          <a:latin typeface="Segoe UI" panose="020B0502040204020203" pitchFamily="34" charset="0"/>
                        </a:rPr>
                        <a:t>Flow:</a:t>
                      </a:r>
                      <a:r>
                        <a:rPr lang="en-GB" b="0" i="0">
                          <a:effectLst/>
                          <a:latin typeface="Segoe UI" panose="020B0502040204020203" pitchFamily="34" charset="0"/>
                        </a:rPr>
                        <a:t> Identify need → Check eligibility → Obtain consent → Complete referral form → Submit referral → Young Carers screening → Support or signposting.</a:t>
                      </a:r>
                    </a:p>
                  </a:txBody>
                  <a:tcP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779393374"/>
                  </a:ext>
                </a:extLst>
              </a:tr>
              <a:tr h="0">
                <a:tc>
                  <a:txBody>
                    <a:bodyPr/>
                    <a:lstStyle/>
                    <a:p>
                      <a:endParaRPr lang="en-GB"/>
                    </a:p>
                  </a:txBody>
                  <a:tcPr>
                    <a:lnT w="6350" cap="flat" cmpd="sng" algn="ctr">
                      <a:solidFill>
                        <a:srgbClr val="E6E6E6"/>
                      </a:solidFill>
                      <a:prstDash val="solid"/>
                      <a:round/>
                      <a:headEnd type="none" w="med" len="med"/>
                      <a:tailEnd type="none" w="med" len="med"/>
                    </a:lnT>
                  </a:tcPr>
                </a:tc>
                <a:extLst>
                  <a:ext uri="{0D108BD9-81ED-4DB2-BD59-A6C34878D82A}">
                    <a16:rowId xmlns:a16="http://schemas.microsoft.com/office/drawing/2014/main" val="1764222508"/>
                  </a:ext>
                </a:extLst>
              </a:tr>
            </a:tbl>
          </a:graphicData>
        </a:graphic>
      </p:graphicFrame>
      <p:pic>
        <p:nvPicPr>
          <p:cNvPr id="13" name="Picture 12" descr="Blue text on a white background&#10;&#10;AI-generated content may be incorrect.">
            <a:extLst>
              <a:ext uri="{FF2B5EF4-FFF2-40B4-BE49-F238E27FC236}">
                <a16:creationId xmlns:a16="http://schemas.microsoft.com/office/drawing/2014/main" id="{097AC958-E6D2-E40C-C279-42F87E7108C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71399" y="465748"/>
            <a:ext cx="2629983" cy="2658183"/>
          </a:xfrm>
          <a:prstGeom prst="rect">
            <a:avLst/>
          </a:prstGeom>
        </p:spPr>
      </p:pic>
    </p:spTree>
    <p:extLst>
      <p:ext uri="{BB962C8B-B14F-4D97-AF65-F5344CB8AC3E}">
        <p14:creationId xmlns:p14="http://schemas.microsoft.com/office/powerpoint/2010/main" val="39679286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BE6179B-E623-89A0-072C-D8456D9F95BF}"/>
            </a:ext>
          </a:extLst>
        </p:cNvPr>
        <p:cNvGrpSpPr/>
        <p:nvPr/>
      </p:nvGrpSpPr>
      <p:grpSpPr>
        <a:xfrm>
          <a:off x="0" y="0"/>
          <a:ext cx="0" cy="0"/>
          <a:chOff x="0" y="0"/>
          <a:chExt cx="0" cy="0"/>
        </a:xfrm>
      </p:grpSpPr>
      <p:sp>
        <p:nvSpPr>
          <p:cNvPr id="4" name="Rectangle: Top Corners Rounded 3">
            <a:extLst>
              <a:ext uri="{FF2B5EF4-FFF2-40B4-BE49-F238E27FC236}">
                <a16:creationId xmlns:a16="http://schemas.microsoft.com/office/drawing/2014/main" id="{87BB87B1-6A5F-350C-C481-FB77A68E4359}"/>
              </a:ext>
            </a:extLst>
          </p:cNvPr>
          <p:cNvSpPr/>
          <p:nvPr/>
        </p:nvSpPr>
        <p:spPr>
          <a:xfrm rot="5400000">
            <a:off x="3826767" y="2238356"/>
            <a:ext cx="523218" cy="8176752"/>
          </a:xfrm>
          <a:prstGeom prst="round2SameRect">
            <a:avLst/>
          </a:prstGeom>
          <a:solidFill>
            <a:srgbClr val="0096D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BD21B063-D3C0-C531-20A8-739EAC9DE5F8}"/>
              </a:ext>
            </a:extLst>
          </p:cNvPr>
          <p:cNvSpPr txBox="1"/>
          <p:nvPr/>
        </p:nvSpPr>
        <p:spPr>
          <a:xfrm>
            <a:off x="390618" y="6065121"/>
            <a:ext cx="4533922" cy="523220"/>
          </a:xfrm>
          <a:prstGeom prst="rect">
            <a:avLst/>
          </a:prstGeom>
          <a:noFill/>
        </p:spPr>
        <p:txBody>
          <a:bodyPr wrap="square" lIns="91440" tIns="45720" rIns="91440" bIns="45720" rtlCol="0" anchor="t">
            <a:spAutoFit/>
          </a:bodyPr>
          <a:lstStyle/>
          <a:p>
            <a:r>
              <a:rPr lang="en-GB" sz="2800">
                <a:solidFill>
                  <a:schemeClr val="bg1"/>
                </a:solidFill>
              </a:rPr>
              <a:t>Young Adult Carers (18-25) </a:t>
            </a:r>
          </a:p>
        </p:txBody>
      </p:sp>
      <p:sp>
        <p:nvSpPr>
          <p:cNvPr id="2" name="TextBox 1">
            <a:extLst>
              <a:ext uri="{FF2B5EF4-FFF2-40B4-BE49-F238E27FC236}">
                <a16:creationId xmlns:a16="http://schemas.microsoft.com/office/drawing/2014/main" id="{64053C66-A559-502C-146A-92D6B4D8EF1D}"/>
              </a:ext>
            </a:extLst>
          </p:cNvPr>
          <p:cNvSpPr txBox="1"/>
          <p:nvPr/>
        </p:nvSpPr>
        <p:spPr>
          <a:xfrm>
            <a:off x="281608" y="586091"/>
            <a:ext cx="11628784" cy="1877437"/>
          </a:xfrm>
          <a:prstGeom prst="rect">
            <a:avLst/>
          </a:prstGeom>
          <a:noFill/>
        </p:spPr>
        <p:txBody>
          <a:bodyPr wrap="square" lIns="91440" tIns="45720" rIns="91440" bIns="45720" rtlCol="0" anchor="t">
            <a:spAutoFit/>
          </a:bodyPr>
          <a:lstStyle/>
          <a:p>
            <a:r>
              <a:rPr lang="en-GB" sz="2400" b="1">
                <a:latin typeface="Aptos"/>
                <a:ea typeface="Calibri"/>
                <a:cs typeface="Calibri"/>
              </a:rPr>
              <a:t>18+ can register with Carers Support West Sussex - </a:t>
            </a:r>
            <a:r>
              <a:rPr lang="en-GB" sz="2400">
                <a:ea typeface="+mn-lt"/>
                <a:cs typeface="+mn-lt"/>
                <a:hlinkClick r:id="rId3"/>
              </a:rPr>
              <a:t>https://www.carerssupport.org.uk/</a:t>
            </a:r>
            <a:r>
              <a:rPr lang="en-GB" sz="2400">
                <a:ea typeface="+mn-lt"/>
                <a:cs typeface="+mn-lt"/>
              </a:rPr>
              <a:t> </a:t>
            </a:r>
            <a:endParaRPr lang="en-GB" sz="2400" b="1">
              <a:latin typeface="Aptos"/>
              <a:ea typeface="Calibri"/>
              <a:cs typeface="Calibri"/>
            </a:endParaRPr>
          </a:p>
          <a:p>
            <a:endParaRPr lang="en-GB" sz="2400" b="1">
              <a:ea typeface="Calibri"/>
              <a:cs typeface="Calibri"/>
            </a:endParaRPr>
          </a:p>
          <a:p>
            <a:endParaRPr lang="en-GB" sz="2400" b="1">
              <a:ea typeface="Calibri"/>
              <a:cs typeface="Calibri"/>
            </a:endParaRPr>
          </a:p>
          <a:p>
            <a:endParaRPr lang="en-GB" sz="2000">
              <a:ea typeface="Calibri" panose="020F0502020204030204"/>
              <a:cs typeface="Calibri" panose="020F0502020204030204"/>
            </a:endParaRPr>
          </a:p>
        </p:txBody>
      </p:sp>
      <p:pic>
        <p:nvPicPr>
          <p:cNvPr id="6" name="Picture 5" descr="A screenshot of a web page&#10;&#10;AI-generated content may be incorrect.">
            <a:extLst>
              <a:ext uri="{FF2B5EF4-FFF2-40B4-BE49-F238E27FC236}">
                <a16:creationId xmlns:a16="http://schemas.microsoft.com/office/drawing/2014/main" id="{F1EB170C-0167-2273-242A-0F705795B7AD}"/>
              </a:ext>
            </a:extLst>
          </p:cNvPr>
          <p:cNvPicPr>
            <a:picLocks noChangeAspect="1"/>
          </p:cNvPicPr>
          <p:nvPr/>
        </p:nvPicPr>
        <p:blipFill>
          <a:blip r:embed="rId4"/>
          <a:srcRect l="-263" t="11014" r="9005" b="-580"/>
          <a:stretch>
            <a:fillRect/>
          </a:stretch>
        </p:blipFill>
        <p:spPr>
          <a:xfrm>
            <a:off x="284282" y="1715763"/>
            <a:ext cx="9202027" cy="3939128"/>
          </a:xfrm>
          <a:prstGeom prst="rect">
            <a:avLst/>
          </a:prstGeom>
        </p:spPr>
      </p:pic>
    </p:spTree>
    <p:extLst>
      <p:ext uri="{BB962C8B-B14F-4D97-AF65-F5344CB8AC3E}">
        <p14:creationId xmlns:p14="http://schemas.microsoft.com/office/powerpoint/2010/main" val="6484588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04be10d-1f25-4e1d-882e-121169de24d8">
      <Terms xmlns="http://schemas.microsoft.com/office/infopath/2007/PartnerControls"/>
    </lcf76f155ced4ddcb4097134ff3c332f>
    <TaxCatchAll xmlns="9893ab36-caa8-4e61-9ec7-d015c641204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3F1D744E75EFC44A598C6EED948A17B" ma:contentTypeVersion="15" ma:contentTypeDescription="Create a new document." ma:contentTypeScope="" ma:versionID="f1e65ef052b5c4d088affc0497595ab2">
  <xsd:schema xmlns:xsd="http://www.w3.org/2001/XMLSchema" xmlns:xs="http://www.w3.org/2001/XMLSchema" xmlns:p="http://schemas.microsoft.com/office/2006/metadata/properties" xmlns:ns2="204be10d-1f25-4e1d-882e-121169de24d8" xmlns:ns3="9893ab36-caa8-4e61-9ec7-d015c6412048" targetNamespace="http://schemas.microsoft.com/office/2006/metadata/properties" ma:root="true" ma:fieldsID="c6643a81981cd27f4c7ea0a47726df37" ns2:_="" ns3:_="">
    <xsd:import namespace="204be10d-1f25-4e1d-882e-121169de24d8"/>
    <xsd:import namespace="9893ab36-caa8-4e61-9ec7-d015c641204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bjectDetectorVersions" minOccurs="0"/>
                <xsd:element ref="ns2:MediaServiceSearchProperties" minOccurs="0"/>
                <xsd:element ref="ns2:MediaServiceGenerationTime" minOccurs="0"/>
                <xsd:element ref="ns2:MediaServiceEventHashCode"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4be10d-1f25-4e1d-882e-121169de24d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0513880f-a3b6-4b3f-b9c4-4b6905efbb21"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893ab36-caa8-4e61-9ec7-d015c6412048"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f3e8ad46-0f86-4bee-bfb9-28204a86008a}" ma:internalName="TaxCatchAll" ma:showField="CatchAllData" ma:web="9893ab36-caa8-4e61-9ec7-d015c641204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F93045E-5EB5-4006-A59E-DDDFF55FED32}">
  <ds:schemaRefs>
    <ds:schemaRef ds:uri="1af0369f-1eb4-48fe-a35d-50c6f96a1956"/>
    <ds:schemaRef ds:uri="204be10d-1f25-4e1d-882e-121169de24d8"/>
    <ds:schemaRef ds:uri="7c986446-1e0b-4767-a390-aa9c91e4cd06"/>
    <ds:schemaRef ds:uri="9893ab36-caa8-4e61-9ec7-d015c641204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0797ACF6-28AD-4ECB-8E68-22F3C23E5D2D}">
  <ds:schemaRefs>
    <ds:schemaRef ds:uri="http://schemas.microsoft.com/sharepoint/v3/contenttype/forms"/>
  </ds:schemaRefs>
</ds:datastoreItem>
</file>

<file path=customXml/itemProps3.xml><?xml version="1.0" encoding="utf-8"?>
<ds:datastoreItem xmlns:ds="http://schemas.openxmlformats.org/officeDocument/2006/customXml" ds:itemID="{1DA1DEC1-130C-4BA3-B35A-BC32F2BDF934}">
  <ds:schemaRefs>
    <ds:schemaRef ds:uri="204be10d-1f25-4e1d-882e-121169de24d8"/>
    <ds:schemaRef ds:uri="9893ab36-caa8-4e61-9ec7-d015c641204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0</TotalTime>
  <Words>1382</Words>
  <Application>Microsoft Office PowerPoint</Application>
  <PresentationFormat>Widescreen</PresentationFormat>
  <Paragraphs>107</Paragraphs>
  <Slides>7</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Aptos</vt:lpstr>
      <vt:lpstr>Arial</vt:lpstr>
      <vt:lpstr>Calibri</vt:lpstr>
      <vt:lpstr>Calibri Light</vt:lpstr>
      <vt:lpstr>Segoe UI</vt:lpstr>
      <vt:lpstr>Symbol,sans-serif</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Exchange</dc:title>
  <dc:creator>Christine Virginie</dc:creator>
  <cp:lastModifiedBy>Caroline Sinfield</cp:lastModifiedBy>
  <cp:revision>2</cp:revision>
  <dcterms:created xsi:type="dcterms:W3CDTF">2020-02-13T13:58:11Z</dcterms:created>
  <dcterms:modified xsi:type="dcterms:W3CDTF">2026-09-23T09:34:51Z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0x01010073F1D744E75EFC44A598C6EED948A17B</vt:lpwstr>
  </property>
  <property fmtid="{D5CDD505-2E9C-101B-9397-08002B2CF9AE}" pid="3" name="MediaServiceImageTags">
    <vt:lpwstr/>
  </property>
</Properties>
</file>